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5" r:id="rId8"/>
    <p:sldId id="264" r:id="rId9"/>
    <p:sldId id="266" r:id="rId10"/>
    <p:sldId id="267" r:id="rId11"/>
    <p:sldId id="268" r:id="rId12"/>
    <p:sldId id="269" r:id="rId13"/>
    <p:sldId id="270" r:id="rId14"/>
    <p:sldId id="271" r:id="rId15"/>
    <p:sldId id="275" r:id="rId16"/>
    <p:sldId id="276" r:id="rId17"/>
    <p:sldId id="277" r:id="rId18"/>
    <p:sldId id="278" r:id="rId19"/>
    <p:sldId id="279" r:id="rId20"/>
    <p:sldId id="280" r:id="rId21"/>
    <p:sldId id="281" r:id="rId22"/>
    <p:sldId id="282"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terbach, Daniel" initials="LD" lastIdx="1" clrIdx="0">
    <p:extLst>
      <p:ext uri="{19B8F6BF-5375-455C-9EA6-DF929625EA0E}">
        <p15:presenceInfo xmlns:p15="http://schemas.microsoft.com/office/powerpoint/2012/main" userId="S-1-5-21-3743566655-1516676842-665083914-150542" providerId="AD"/>
      </p:ext>
    </p:extLst>
  </p:cmAuthor>
  <p:cmAuthor id="2" name="d_lauterbach@gmx.de" initials="d" lastIdx="3" clrIdx="1">
    <p:extLst>
      <p:ext uri="{19B8F6BF-5375-455C-9EA6-DF929625EA0E}">
        <p15:presenceInfo xmlns:p15="http://schemas.microsoft.com/office/powerpoint/2012/main" userId="d05992ac96462b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DBA4DB-AF2D-4AD5-9C08-53D8D95F1A50}" v="1" dt="2024-06-05T15:37:01.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72" autoAdjust="0"/>
    <p:restoredTop sz="94678"/>
  </p:normalViewPr>
  <p:slideViewPr>
    <p:cSldViewPr snapToGrid="0">
      <p:cViewPr varScale="1">
        <p:scale>
          <a:sx n="82" d="100"/>
          <a:sy n="82"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an Schulz" userId="0fe633f4728480e1" providerId="LiveId" clId="{F6DBA4DB-AF2D-4AD5-9C08-53D8D95F1A50}"/>
    <pc:docChg chg="custSel modSld">
      <pc:chgData name="Fabian Schulz" userId="0fe633f4728480e1" providerId="LiveId" clId="{F6DBA4DB-AF2D-4AD5-9C08-53D8D95F1A50}" dt="2024-06-05T15:45:09.154" v="87" actId="1592"/>
      <pc:docMkLst>
        <pc:docMk/>
      </pc:docMkLst>
      <pc:sldChg chg="delCm modCm">
        <pc:chgData name="Fabian Schulz" userId="0fe633f4728480e1" providerId="LiveId" clId="{F6DBA4DB-AF2D-4AD5-9C08-53D8D95F1A50}" dt="2024-06-05T15:37:38.403" v="1" actId="1592"/>
        <pc:sldMkLst>
          <pc:docMk/>
          <pc:sldMk cId="1103460594" sldId="259"/>
        </pc:sldMkLst>
      </pc:sldChg>
      <pc:sldChg chg="modSp mod delCm">
        <pc:chgData name="Fabian Schulz" userId="0fe633f4728480e1" providerId="LiveId" clId="{F6DBA4DB-AF2D-4AD5-9C08-53D8D95F1A50}" dt="2024-06-05T15:41:02.007" v="43" actId="1592"/>
        <pc:sldMkLst>
          <pc:docMk/>
          <pc:sldMk cId="1188324441" sldId="278"/>
        </pc:sldMkLst>
        <pc:spChg chg="mod">
          <ac:chgData name="Fabian Schulz" userId="0fe633f4728480e1" providerId="LiveId" clId="{F6DBA4DB-AF2D-4AD5-9C08-53D8D95F1A50}" dt="2024-06-05T15:40:45.642" v="42" actId="20577"/>
          <ac:spMkLst>
            <pc:docMk/>
            <pc:sldMk cId="1188324441" sldId="278"/>
            <ac:spMk id="3" creationId="{A5D68500-4E75-0158-DCED-CE808AC16BB1}"/>
          </ac:spMkLst>
        </pc:spChg>
      </pc:sldChg>
      <pc:sldChg chg="modSp mod delCm">
        <pc:chgData name="Fabian Schulz" userId="0fe633f4728480e1" providerId="LiveId" clId="{F6DBA4DB-AF2D-4AD5-9C08-53D8D95F1A50}" dt="2024-06-05T15:43:26.413" v="83" actId="1592"/>
        <pc:sldMkLst>
          <pc:docMk/>
          <pc:sldMk cId="2549010507" sldId="279"/>
        </pc:sldMkLst>
        <pc:spChg chg="mod">
          <ac:chgData name="Fabian Schulz" userId="0fe633f4728480e1" providerId="LiveId" clId="{F6DBA4DB-AF2D-4AD5-9C08-53D8D95F1A50}" dt="2024-06-05T15:43:15.081" v="82" actId="20577"/>
          <ac:spMkLst>
            <pc:docMk/>
            <pc:sldMk cId="2549010507" sldId="279"/>
            <ac:spMk id="3" creationId="{D94E4B8A-28E3-1D49-1D16-CB0099A97780}"/>
          </ac:spMkLst>
        </pc:spChg>
      </pc:sldChg>
      <pc:sldChg chg="modSp mod delCm">
        <pc:chgData name="Fabian Schulz" userId="0fe633f4728480e1" providerId="LiveId" clId="{F6DBA4DB-AF2D-4AD5-9C08-53D8D95F1A50}" dt="2024-06-05T15:45:09.154" v="87" actId="1592"/>
        <pc:sldMkLst>
          <pc:docMk/>
          <pc:sldMk cId="2309212924" sldId="280"/>
        </pc:sldMkLst>
        <pc:spChg chg="mod">
          <ac:chgData name="Fabian Schulz" userId="0fe633f4728480e1" providerId="LiveId" clId="{F6DBA4DB-AF2D-4AD5-9C08-53D8D95F1A50}" dt="2024-06-05T15:44:43.816" v="86" actId="20577"/>
          <ac:spMkLst>
            <pc:docMk/>
            <pc:sldMk cId="2309212924" sldId="280"/>
            <ac:spMk id="3" creationId="{585AC93C-B87F-9726-5242-F75C1DF78B9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E4327-DC33-B3D7-9DD0-9ABCA7DAC1D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C688472-EBC9-7333-F649-707B37AE3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D91C35C-2AE8-4FDE-232F-A95F3CFD11D7}"/>
              </a:ext>
            </a:extLst>
          </p:cNvPr>
          <p:cNvSpPr>
            <a:spLocks noGrp="1"/>
          </p:cNvSpPr>
          <p:nvPr>
            <p:ph type="dt" sz="half" idx="10"/>
          </p:nvPr>
        </p:nvSpPr>
        <p:spPr/>
        <p:txBody>
          <a:bodyPr/>
          <a:lstStyle/>
          <a:p>
            <a:fld id="{EB275292-62FC-43CD-8BA8-B08D50877A0A}" type="datetimeFigureOut">
              <a:rPr lang="de-DE" smtClean="0"/>
              <a:t>05.06.2024</a:t>
            </a:fld>
            <a:endParaRPr lang="de-DE"/>
          </a:p>
        </p:txBody>
      </p:sp>
      <p:sp>
        <p:nvSpPr>
          <p:cNvPr id="5" name="Fußzeilenplatzhalter 4">
            <a:extLst>
              <a:ext uri="{FF2B5EF4-FFF2-40B4-BE49-F238E27FC236}">
                <a16:creationId xmlns:a16="http://schemas.microsoft.com/office/drawing/2014/main" id="{9DE0B50D-5AB1-FCFE-B417-C7A81196034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D3C4EF7-A7C1-7DA4-3E6C-1C7C39522583}"/>
              </a:ext>
            </a:extLst>
          </p:cNvPr>
          <p:cNvSpPr>
            <a:spLocks noGrp="1"/>
          </p:cNvSpPr>
          <p:nvPr>
            <p:ph type="sldNum" sz="quarter" idx="12"/>
          </p:nvPr>
        </p:nvSpPr>
        <p:spPr/>
        <p:txBody>
          <a:bodyPr/>
          <a:lstStyle/>
          <a:p>
            <a:fld id="{EB214B76-1E59-4B81-B93E-ADB6C9AB8E09}" type="slidenum">
              <a:rPr lang="de-DE" smtClean="0"/>
              <a:t>‹Nr.›</a:t>
            </a:fld>
            <a:endParaRPr lang="de-DE"/>
          </a:p>
        </p:txBody>
      </p:sp>
    </p:spTree>
    <p:extLst>
      <p:ext uri="{BB962C8B-B14F-4D97-AF65-F5344CB8AC3E}">
        <p14:creationId xmlns:p14="http://schemas.microsoft.com/office/powerpoint/2010/main" val="2647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83BDB-651C-C00B-6983-32F8F950585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DE13161-93B8-2B99-C800-E33CC71B112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FC531FE-A342-D75C-3530-E386BEB86409}"/>
              </a:ext>
            </a:extLst>
          </p:cNvPr>
          <p:cNvSpPr>
            <a:spLocks noGrp="1"/>
          </p:cNvSpPr>
          <p:nvPr>
            <p:ph type="dt" sz="half" idx="10"/>
          </p:nvPr>
        </p:nvSpPr>
        <p:spPr/>
        <p:txBody>
          <a:bodyPr/>
          <a:lstStyle/>
          <a:p>
            <a:fld id="{EB275292-62FC-43CD-8BA8-B08D50877A0A}" type="datetimeFigureOut">
              <a:rPr lang="de-DE" smtClean="0"/>
              <a:t>05.06.2024</a:t>
            </a:fld>
            <a:endParaRPr lang="de-DE"/>
          </a:p>
        </p:txBody>
      </p:sp>
      <p:sp>
        <p:nvSpPr>
          <p:cNvPr id="5" name="Fußzeilenplatzhalter 4">
            <a:extLst>
              <a:ext uri="{FF2B5EF4-FFF2-40B4-BE49-F238E27FC236}">
                <a16:creationId xmlns:a16="http://schemas.microsoft.com/office/drawing/2014/main" id="{A2E0EA50-05C2-C641-4B66-6020FE0A722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8F76ED6-A140-5EB6-2046-8F3D7B9B7E4E}"/>
              </a:ext>
            </a:extLst>
          </p:cNvPr>
          <p:cNvSpPr>
            <a:spLocks noGrp="1"/>
          </p:cNvSpPr>
          <p:nvPr>
            <p:ph type="sldNum" sz="quarter" idx="12"/>
          </p:nvPr>
        </p:nvSpPr>
        <p:spPr/>
        <p:txBody>
          <a:bodyPr/>
          <a:lstStyle/>
          <a:p>
            <a:fld id="{EB214B76-1E59-4B81-B93E-ADB6C9AB8E09}" type="slidenum">
              <a:rPr lang="de-DE" smtClean="0"/>
              <a:t>‹Nr.›</a:t>
            </a:fld>
            <a:endParaRPr lang="de-DE"/>
          </a:p>
        </p:txBody>
      </p:sp>
    </p:spTree>
    <p:extLst>
      <p:ext uri="{BB962C8B-B14F-4D97-AF65-F5344CB8AC3E}">
        <p14:creationId xmlns:p14="http://schemas.microsoft.com/office/powerpoint/2010/main" val="219191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C20D860-7DB3-BA1F-043D-7CADC61D9AA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32B5161-C318-50E2-988B-A35312EF49B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E964BD0-7BA4-E3B3-9DC3-7114D77E1B26}"/>
              </a:ext>
            </a:extLst>
          </p:cNvPr>
          <p:cNvSpPr>
            <a:spLocks noGrp="1"/>
          </p:cNvSpPr>
          <p:nvPr>
            <p:ph type="dt" sz="half" idx="10"/>
          </p:nvPr>
        </p:nvSpPr>
        <p:spPr/>
        <p:txBody>
          <a:bodyPr/>
          <a:lstStyle/>
          <a:p>
            <a:fld id="{EB275292-62FC-43CD-8BA8-B08D50877A0A}" type="datetimeFigureOut">
              <a:rPr lang="de-DE" smtClean="0"/>
              <a:t>05.06.2024</a:t>
            </a:fld>
            <a:endParaRPr lang="de-DE"/>
          </a:p>
        </p:txBody>
      </p:sp>
      <p:sp>
        <p:nvSpPr>
          <p:cNvPr id="5" name="Fußzeilenplatzhalter 4">
            <a:extLst>
              <a:ext uri="{FF2B5EF4-FFF2-40B4-BE49-F238E27FC236}">
                <a16:creationId xmlns:a16="http://schemas.microsoft.com/office/drawing/2014/main" id="{578A9DE5-4D2F-D74F-97E6-2D821FB2E68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DDACBDD-9D0F-3108-7B1B-35B4403DA4D8}"/>
              </a:ext>
            </a:extLst>
          </p:cNvPr>
          <p:cNvSpPr>
            <a:spLocks noGrp="1"/>
          </p:cNvSpPr>
          <p:nvPr>
            <p:ph type="sldNum" sz="quarter" idx="12"/>
          </p:nvPr>
        </p:nvSpPr>
        <p:spPr/>
        <p:txBody>
          <a:bodyPr/>
          <a:lstStyle/>
          <a:p>
            <a:fld id="{EB214B76-1E59-4B81-B93E-ADB6C9AB8E09}" type="slidenum">
              <a:rPr lang="de-DE" smtClean="0"/>
              <a:t>‹Nr.›</a:t>
            </a:fld>
            <a:endParaRPr lang="de-DE"/>
          </a:p>
        </p:txBody>
      </p:sp>
    </p:spTree>
    <p:extLst>
      <p:ext uri="{BB962C8B-B14F-4D97-AF65-F5344CB8AC3E}">
        <p14:creationId xmlns:p14="http://schemas.microsoft.com/office/powerpoint/2010/main" val="8526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F52EE-CDD5-06F3-B78B-C3E0C300BC9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1BCB392-EF77-0E5A-EC12-56AB94B0A9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AF842F-3902-EDBE-2162-854775984154}"/>
              </a:ext>
            </a:extLst>
          </p:cNvPr>
          <p:cNvSpPr>
            <a:spLocks noGrp="1"/>
          </p:cNvSpPr>
          <p:nvPr>
            <p:ph type="dt" sz="half" idx="10"/>
          </p:nvPr>
        </p:nvSpPr>
        <p:spPr/>
        <p:txBody>
          <a:bodyPr/>
          <a:lstStyle/>
          <a:p>
            <a:fld id="{EB275292-62FC-43CD-8BA8-B08D50877A0A}" type="datetimeFigureOut">
              <a:rPr lang="de-DE" smtClean="0"/>
              <a:t>05.06.2024</a:t>
            </a:fld>
            <a:endParaRPr lang="de-DE"/>
          </a:p>
        </p:txBody>
      </p:sp>
      <p:sp>
        <p:nvSpPr>
          <p:cNvPr id="5" name="Fußzeilenplatzhalter 4">
            <a:extLst>
              <a:ext uri="{FF2B5EF4-FFF2-40B4-BE49-F238E27FC236}">
                <a16:creationId xmlns:a16="http://schemas.microsoft.com/office/drawing/2014/main" id="{D7925B4E-BA4E-14F8-AC19-8DE9AC51012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9DCAA29-112A-C059-C6CF-C0A2DC0E3D7C}"/>
              </a:ext>
            </a:extLst>
          </p:cNvPr>
          <p:cNvSpPr>
            <a:spLocks noGrp="1"/>
          </p:cNvSpPr>
          <p:nvPr>
            <p:ph type="sldNum" sz="quarter" idx="12"/>
          </p:nvPr>
        </p:nvSpPr>
        <p:spPr/>
        <p:txBody>
          <a:bodyPr/>
          <a:lstStyle/>
          <a:p>
            <a:fld id="{EB214B76-1E59-4B81-B93E-ADB6C9AB8E09}" type="slidenum">
              <a:rPr lang="de-DE" smtClean="0"/>
              <a:t>‹Nr.›</a:t>
            </a:fld>
            <a:endParaRPr lang="de-DE"/>
          </a:p>
        </p:txBody>
      </p:sp>
    </p:spTree>
    <p:extLst>
      <p:ext uri="{BB962C8B-B14F-4D97-AF65-F5344CB8AC3E}">
        <p14:creationId xmlns:p14="http://schemas.microsoft.com/office/powerpoint/2010/main" val="116068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6A907-E511-AE2B-4654-5AA8BFBF0BD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10A7C6A-C54F-AECC-8B2F-4B8B2545BE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19846D6-1439-04AC-CAD0-02ACE42AA415}"/>
              </a:ext>
            </a:extLst>
          </p:cNvPr>
          <p:cNvSpPr>
            <a:spLocks noGrp="1"/>
          </p:cNvSpPr>
          <p:nvPr>
            <p:ph type="dt" sz="half" idx="10"/>
          </p:nvPr>
        </p:nvSpPr>
        <p:spPr/>
        <p:txBody>
          <a:bodyPr/>
          <a:lstStyle/>
          <a:p>
            <a:fld id="{EB275292-62FC-43CD-8BA8-B08D50877A0A}" type="datetimeFigureOut">
              <a:rPr lang="de-DE" smtClean="0"/>
              <a:t>05.06.2024</a:t>
            </a:fld>
            <a:endParaRPr lang="de-DE"/>
          </a:p>
        </p:txBody>
      </p:sp>
      <p:sp>
        <p:nvSpPr>
          <p:cNvPr id="5" name="Fußzeilenplatzhalter 4">
            <a:extLst>
              <a:ext uri="{FF2B5EF4-FFF2-40B4-BE49-F238E27FC236}">
                <a16:creationId xmlns:a16="http://schemas.microsoft.com/office/drawing/2014/main" id="{40ABC1AA-E31A-C8AE-2D73-E265FE505F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3F46E45-580A-24AA-9FEE-A32321BE0DF3}"/>
              </a:ext>
            </a:extLst>
          </p:cNvPr>
          <p:cNvSpPr>
            <a:spLocks noGrp="1"/>
          </p:cNvSpPr>
          <p:nvPr>
            <p:ph type="sldNum" sz="quarter" idx="12"/>
          </p:nvPr>
        </p:nvSpPr>
        <p:spPr/>
        <p:txBody>
          <a:bodyPr/>
          <a:lstStyle/>
          <a:p>
            <a:fld id="{EB214B76-1E59-4B81-B93E-ADB6C9AB8E09}" type="slidenum">
              <a:rPr lang="de-DE" smtClean="0"/>
              <a:t>‹Nr.›</a:t>
            </a:fld>
            <a:endParaRPr lang="de-DE"/>
          </a:p>
        </p:txBody>
      </p:sp>
    </p:spTree>
    <p:extLst>
      <p:ext uri="{BB962C8B-B14F-4D97-AF65-F5344CB8AC3E}">
        <p14:creationId xmlns:p14="http://schemas.microsoft.com/office/powerpoint/2010/main" val="63560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A8146-F727-CA49-C836-EDE66F62A6A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3D6D3A-B6A8-9FCE-4D54-91AF899C885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1EA1EDD-BC19-85B4-A42B-B8543232C4D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BC16B7-ADD3-D077-2A83-7E8F51BEAC21}"/>
              </a:ext>
            </a:extLst>
          </p:cNvPr>
          <p:cNvSpPr>
            <a:spLocks noGrp="1"/>
          </p:cNvSpPr>
          <p:nvPr>
            <p:ph type="dt" sz="half" idx="10"/>
          </p:nvPr>
        </p:nvSpPr>
        <p:spPr/>
        <p:txBody>
          <a:bodyPr/>
          <a:lstStyle/>
          <a:p>
            <a:fld id="{EB275292-62FC-43CD-8BA8-B08D50877A0A}" type="datetimeFigureOut">
              <a:rPr lang="de-DE" smtClean="0"/>
              <a:t>05.06.2024</a:t>
            </a:fld>
            <a:endParaRPr lang="de-DE"/>
          </a:p>
        </p:txBody>
      </p:sp>
      <p:sp>
        <p:nvSpPr>
          <p:cNvPr id="6" name="Fußzeilenplatzhalter 5">
            <a:extLst>
              <a:ext uri="{FF2B5EF4-FFF2-40B4-BE49-F238E27FC236}">
                <a16:creationId xmlns:a16="http://schemas.microsoft.com/office/drawing/2014/main" id="{968B1E58-2BC0-7A44-DB40-1F529451EAD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574FBA4-3321-05C2-4CF3-D5E99C926DDE}"/>
              </a:ext>
            </a:extLst>
          </p:cNvPr>
          <p:cNvSpPr>
            <a:spLocks noGrp="1"/>
          </p:cNvSpPr>
          <p:nvPr>
            <p:ph type="sldNum" sz="quarter" idx="12"/>
          </p:nvPr>
        </p:nvSpPr>
        <p:spPr/>
        <p:txBody>
          <a:bodyPr/>
          <a:lstStyle/>
          <a:p>
            <a:fld id="{EB214B76-1E59-4B81-B93E-ADB6C9AB8E09}" type="slidenum">
              <a:rPr lang="de-DE" smtClean="0"/>
              <a:t>‹Nr.›</a:t>
            </a:fld>
            <a:endParaRPr lang="de-DE"/>
          </a:p>
        </p:txBody>
      </p:sp>
    </p:spTree>
    <p:extLst>
      <p:ext uri="{BB962C8B-B14F-4D97-AF65-F5344CB8AC3E}">
        <p14:creationId xmlns:p14="http://schemas.microsoft.com/office/powerpoint/2010/main" val="14728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CBB7F-AC07-5AE7-1B8F-BB50E78FC5E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6575D3A-79E2-89FE-32A9-08F2A890D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6A3270-578B-10EF-36BE-A96A232CB94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FB4E030-C57A-4087-9B64-87394DE35B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BD9B1A1-B1B2-E4A9-537C-D1CC86A5DC2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464EEFA-2FC0-231A-5FB0-24B0690AC073}"/>
              </a:ext>
            </a:extLst>
          </p:cNvPr>
          <p:cNvSpPr>
            <a:spLocks noGrp="1"/>
          </p:cNvSpPr>
          <p:nvPr>
            <p:ph type="dt" sz="half" idx="10"/>
          </p:nvPr>
        </p:nvSpPr>
        <p:spPr/>
        <p:txBody>
          <a:bodyPr/>
          <a:lstStyle/>
          <a:p>
            <a:fld id="{EB275292-62FC-43CD-8BA8-B08D50877A0A}" type="datetimeFigureOut">
              <a:rPr lang="de-DE" smtClean="0"/>
              <a:t>05.06.2024</a:t>
            </a:fld>
            <a:endParaRPr lang="de-DE"/>
          </a:p>
        </p:txBody>
      </p:sp>
      <p:sp>
        <p:nvSpPr>
          <p:cNvPr id="8" name="Fußzeilenplatzhalter 7">
            <a:extLst>
              <a:ext uri="{FF2B5EF4-FFF2-40B4-BE49-F238E27FC236}">
                <a16:creationId xmlns:a16="http://schemas.microsoft.com/office/drawing/2014/main" id="{39C666CE-772E-5E7D-1C56-C65585177C4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335FE9D-D275-23D4-873F-D463AA5F6A49}"/>
              </a:ext>
            </a:extLst>
          </p:cNvPr>
          <p:cNvSpPr>
            <a:spLocks noGrp="1"/>
          </p:cNvSpPr>
          <p:nvPr>
            <p:ph type="sldNum" sz="quarter" idx="12"/>
          </p:nvPr>
        </p:nvSpPr>
        <p:spPr/>
        <p:txBody>
          <a:bodyPr/>
          <a:lstStyle/>
          <a:p>
            <a:fld id="{EB214B76-1E59-4B81-B93E-ADB6C9AB8E09}" type="slidenum">
              <a:rPr lang="de-DE" smtClean="0"/>
              <a:t>‹Nr.›</a:t>
            </a:fld>
            <a:endParaRPr lang="de-DE"/>
          </a:p>
        </p:txBody>
      </p:sp>
    </p:spTree>
    <p:extLst>
      <p:ext uri="{BB962C8B-B14F-4D97-AF65-F5344CB8AC3E}">
        <p14:creationId xmlns:p14="http://schemas.microsoft.com/office/powerpoint/2010/main" val="123753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63FFA-EDB7-0828-B995-B393FC96766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DE9A3D5-90A5-EEB3-7211-BBC1546A81DE}"/>
              </a:ext>
            </a:extLst>
          </p:cNvPr>
          <p:cNvSpPr>
            <a:spLocks noGrp="1"/>
          </p:cNvSpPr>
          <p:nvPr>
            <p:ph type="dt" sz="half" idx="10"/>
          </p:nvPr>
        </p:nvSpPr>
        <p:spPr/>
        <p:txBody>
          <a:bodyPr/>
          <a:lstStyle/>
          <a:p>
            <a:fld id="{EB275292-62FC-43CD-8BA8-B08D50877A0A}" type="datetimeFigureOut">
              <a:rPr lang="de-DE" smtClean="0"/>
              <a:t>05.06.2024</a:t>
            </a:fld>
            <a:endParaRPr lang="de-DE"/>
          </a:p>
        </p:txBody>
      </p:sp>
      <p:sp>
        <p:nvSpPr>
          <p:cNvPr id="4" name="Fußzeilenplatzhalter 3">
            <a:extLst>
              <a:ext uri="{FF2B5EF4-FFF2-40B4-BE49-F238E27FC236}">
                <a16:creationId xmlns:a16="http://schemas.microsoft.com/office/drawing/2014/main" id="{F930846D-19BF-DA0C-7392-9DB72977889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DA89FF0-7FD8-C133-1FAE-26294F3DC303}"/>
              </a:ext>
            </a:extLst>
          </p:cNvPr>
          <p:cNvSpPr>
            <a:spLocks noGrp="1"/>
          </p:cNvSpPr>
          <p:nvPr>
            <p:ph type="sldNum" sz="quarter" idx="12"/>
          </p:nvPr>
        </p:nvSpPr>
        <p:spPr/>
        <p:txBody>
          <a:bodyPr/>
          <a:lstStyle/>
          <a:p>
            <a:fld id="{EB214B76-1E59-4B81-B93E-ADB6C9AB8E09}" type="slidenum">
              <a:rPr lang="de-DE" smtClean="0"/>
              <a:t>‹Nr.›</a:t>
            </a:fld>
            <a:endParaRPr lang="de-DE"/>
          </a:p>
        </p:txBody>
      </p:sp>
    </p:spTree>
    <p:extLst>
      <p:ext uri="{BB962C8B-B14F-4D97-AF65-F5344CB8AC3E}">
        <p14:creationId xmlns:p14="http://schemas.microsoft.com/office/powerpoint/2010/main" val="247974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B3832F-7F08-01B2-4B2F-C35A65C0DB39}"/>
              </a:ext>
            </a:extLst>
          </p:cNvPr>
          <p:cNvSpPr>
            <a:spLocks noGrp="1"/>
          </p:cNvSpPr>
          <p:nvPr>
            <p:ph type="dt" sz="half" idx="10"/>
          </p:nvPr>
        </p:nvSpPr>
        <p:spPr/>
        <p:txBody>
          <a:bodyPr/>
          <a:lstStyle/>
          <a:p>
            <a:fld id="{EB275292-62FC-43CD-8BA8-B08D50877A0A}" type="datetimeFigureOut">
              <a:rPr lang="de-DE" smtClean="0"/>
              <a:t>05.06.2024</a:t>
            </a:fld>
            <a:endParaRPr lang="de-DE"/>
          </a:p>
        </p:txBody>
      </p:sp>
      <p:sp>
        <p:nvSpPr>
          <p:cNvPr id="3" name="Fußzeilenplatzhalter 2">
            <a:extLst>
              <a:ext uri="{FF2B5EF4-FFF2-40B4-BE49-F238E27FC236}">
                <a16:creationId xmlns:a16="http://schemas.microsoft.com/office/drawing/2014/main" id="{1BD99FCB-EBF2-25A5-F249-016338E0537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BB95A8C-AC71-A021-B49A-40395BF90858}"/>
              </a:ext>
            </a:extLst>
          </p:cNvPr>
          <p:cNvSpPr>
            <a:spLocks noGrp="1"/>
          </p:cNvSpPr>
          <p:nvPr>
            <p:ph type="sldNum" sz="quarter" idx="12"/>
          </p:nvPr>
        </p:nvSpPr>
        <p:spPr/>
        <p:txBody>
          <a:bodyPr/>
          <a:lstStyle/>
          <a:p>
            <a:fld id="{EB214B76-1E59-4B81-B93E-ADB6C9AB8E09}" type="slidenum">
              <a:rPr lang="de-DE" smtClean="0"/>
              <a:t>‹Nr.›</a:t>
            </a:fld>
            <a:endParaRPr lang="de-DE"/>
          </a:p>
        </p:txBody>
      </p:sp>
    </p:spTree>
    <p:extLst>
      <p:ext uri="{BB962C8B-B14F-4D97-AF65-F5344CB8AC3E}">
        <p14:creationId xmlns:p14="http://schemas.microsoft.com/office/powerpoint/2010/main" val="56539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AF828-3974-05CF-86EF-7EBB7F6B240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02D19DE-A801-6399-EDE5-D30856DDB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7724C53-5CA5-8EF1-D6AF-FB9D762E3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1840D9-90B1-7587-70DF-3FC8911AB94E}"/>
              </a:ext>
            </a:extLst>
          </p:cNvPr>
          <p:cNvSpPr>
            <a:spLocks noGrp="1"/>
          </p:cNvSpPr>
          <p:nvPr>
            <p:ph type="dt" sz="half" idx="10"/>
          </p:nvPr>
        </p:nvSpPr>
        <p:spPr/>
        <p:txBody>
          <a:bodyPr/>
          <a:lstStyle/>
          <a:p>
            <a:fld id="{EB275292-62FC-43CD-8BA8-B08D50877A0A}" type="datetimeFigureOut">
              <a:rPr lang="de-DE" smtClean="0"/>
              <a:t>05.06.2024</a:t>
            </a:fld>
            <a:endParaRPr lang="de-DE"/>
          </a:p>
        </p:txBody>
      </p:sp>
      <p:sp>
        <p:nvSpPr>
          <p:cNvPr id="6" name="Fußzeilenplatzhalter 5">
            <a:extLst>
              <a:ext uri="{FF2B5EF4-FFF2-40B4-BE49-F238E27FC236}">
                <a16:creationId xmlns:a16="http://schemas.microsoft.com/office/drawing/2014/main" id="{C1241B31-CA95-B6BE-E6D1-0D83B39A9FA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7A12B3-3ACF-C21B-F2D9-7C9911E7B15C}"/>
              </a:ext>
            </a:extLst>
          </p:cNvPr>
          <p:cNvSpPr>
            <a:spLocks noGrp="1"/>
          </p:cNvSpPr>
          <p:nvPr>
            <p:ph type="sldNum" sz="quarter" idx="12"/>
          </p:nvPr>
        </p:nvSpPr>
        <p:spPr/>
        <p:txBody>
          <a:bodyPr/>
          <a:lstStyle/>
          <a:p>
            <a:fld id="{EB214B76-1E59-4B81-B93E-ADB6C9AB8E09}" type="slidenum">
              <a:rPr lang="de-DE" smtClean="0"/>
              <a:t>‹Nr.›</a:t>
            </a:fld>
            <a:endParaRPr lang="de-DE"/>
          </a:p>
        </p:txBody>
      </p:sp>
    </p:spTree>
    <p:extLst>
      <p:ext uri="{BB962C8B-B14F-4D97-AF65-F5344CB8AC3E}">
        <p14:creationId xmlns:p14="http://schemas.microsoft.com/office/powerpoint/2010/main" val="345166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3A407-69FE-6317-7DC1-8D35A8E3CEF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A6B1352-E2E1-FB2F-4872-AFBA81877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467B069-6FB0-93B1-F6E0-46BBF7635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F7227C3-9CB5-E724-0B26-0A7DDBB34A55}"/>
              </a:ext>
            </a:extLst>
          </p:cNvPr>
          <p:cNvSpPr>
            <a:spLocks noGrp="1"/>
          </p:cNvSpPr>
          <p:nvPr>
            <p:ph type="dt" sz="half" idx="10"/>
          </p:nvPr>
        </p:nvSpPr>
        <p:spPr/>
        <p:txBody>
          <a:bodyPr/>
          <a:lstStyle/>
          <a:p>
            <a:fld id="{EB275292-62FC-43CD-8BA8-B08D50877A0A}" type="datetimeFigureOut">
              <a:rPr lang="de-DE" smtClean="0"/>
              <a:t>05.06.2024</a:t>
            </a:fld>
            <a:endParaRPr lang="de-DE"/>
          </a:p>
        </p:txBody>
      </p:sp>
      <p:sp>
        <p:nvSpPr>
          <p:cNvPr id="6" name="Fußzeilenplatzhalter 5">
            <a:extLst>
              <a:ext uri="{FF2B5EF4-FFF2-40B4-BE49-F238E27FC236}">
                <a16:creationId xmlns:a16="http://schemas.microsoft.com/office/drawing/2014/main" id="{6B53CF5C-A999-1BD4-5B91-48DF0E1784A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D0ED9AC-2D40-C71A-1109-A9E1A254185F}"/>
              </a:ext>
            </a:extLst>
          </p:cNvPr>
          <p:cNvSpPr>
            <a:spLocks noGrp="1"/>
          </p:cNvSpPr>
          <p:nvPr>
            <p:ph type="sldNum" sz="quarter" idx="12"/>
          </p:nvPr>
        </p:nvSpPr>
        <p:spPr/>
        <p:txBody>
          <a:bodyPr/>
          <a:lstStyle/>
          <a:p>
            <a:fld id="{EB214B76-1E59-4B81-B93E-ADB6C9AB8E09}" type="slidenum">
              <a:rPr lang="de-DE" smtClean="0"/>
              <a:t>‹Nr.›</a:t>
            </a:fld>
            <a:endParaRPr lang="de-DE"/>
          </a:p>
        </p:txBody>
      </p:sp>
    </p:spTree>
    <p:extLst>
      <p:ext uri="{BB962C8B-B14F-4D97-AF65-F5344CB8AC3E}">
        <p14:creationId xmlns:p14="http://schemas.microsoft.com/office/powerpoint/2010/main" val="6701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D94A0A5-6F0C-88FA-84F2-A176BDBE5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AF9F11-E338-012F-B83A-B0302A9EBD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B570629-057E-5BD1-2107-2A6CAA0B42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275292-62FC-43CD-8BA8-B08D50877A0A}" type="datetimeFigureOut">
              <a:rPr lang="de-DE" smtClean="0"/>
              <a:t>05.06.2024</a:t>
            </a:fld>
            <a:endParaRPr lang="de-DE"/>
          </a:p>
        </p:txBody>
      </p:sp>
      <p:sp>
        <p:nvSpPr>
          <p:cNvPr id="5" name="Fußzeilenplatzhalter 4">
            <a:extLst>
              <a:ext uri="{FF2B5EF4-FFF2-40B4-BE49-F238E27FC236}">
                <a16:creationId xmlns:a16="http://schemas.microsoft.com/office/drawing/2014/main" id="{8DE09B49-8D92-5446-4F51-261563B93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40967A83-EE94-D171-8779-E1B2036E82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214B76-1E59-4B81-B93E-ADB6C9AB8E09}" type="slidenum">
              <a:rPr lang="de-DE" smtClean="0"/>
              <a:t>‹Nr.›</a:t>
            </a:fld>
            <a:endParaRPr lang="de-DE"/>
          </a:p>
        </p:txBody>
      </p:sp>
    </p:spTree>
    <p:extLst>
      <p:ext uri="{BB962C8B-B14F-4D97-AF65-F5344CB8AC3E}">
        <p14:creationId xmlns:p14="http://schemas.microsoft.com/office/powerpoint/2010/main" val="1683756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AFA6A23-A8C6-F281-A7F2-1CC7518B41C0}"/>
              </a:ext>
            </a:extLst>
          </p:cNvPr>
          <p:cNvSpPr>
            <a:spLocks noGrp="1"/>
          </p:cNvSpPr>
          <p:nvPr>
            <p:ph type="ctrTitle"/>
          </p:nvPr>
        </p:nvSpPr>
        <p:spPr>
          <a:xfrm>
            <a:off x="819150" y="978619"/>
            <a:ext cx="3432809" cy="414333"/>
          </a:xfrm>
        </p:spPr>
        <p:txBody>
          <a:bodyPr vert="horz" lIns="91440" tIns="45720" rIns="91440" bIns="45720" rtlCol="0" anchor="ctr">
            <a:normAutofit fontScale="90000"/>
          </a:bodyPr>
          <a:lstStyle/>
          <a:p>
            <a:pPr algn="l"/>
            <a:r>
              <a:rPr lang="en-US" sz="2800" dirty="0"/>
              <a:t>Leitbild Langfassung</a:t>
            </a:r>
          </a:p>
        </p:txBody>
      </p:sp>
      <p:sp>
        <p:nvSpPr>
          <p:cNvPr id="14"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tertitel 2">
            <a:extLst>
              <a:ext uri="{FF2B5EF4-FFF2-40B4-BE49-F238E27FC236}">
                <a16:creationId xmlns:a16="http://schemas.microsoft.com/office/drawing/2014/main" id="{04BF71D0-4682-60B9-E725-E01ACF2207FE}"/>
              </a:ext>
            </a:extLst>
          </p:cNvPr>
          <p:cNvSpPr>
            <a:spLocks noGrp="1"/>
          </p:cNvSpPr>
          <p:nvPr>
            <p:ph type="subTitle" idx="1"/>
          </p:nvPr>
        </p:nvSpPr>
        <p:spPr>
          <a:xfrm>
            <a:off x="537590" y="1591294"/>
            <a:ext cx="4151367" cy="4633087"/>
          </a:xfrm>
        </p:spPr>
        <p:txBody>
          <a:bodyPr vert="horz" lIns="91440" tIns="45720" rIns="91440" bIns="45720" rtlCol="0">
            <a:normAutofit fontScale="62500" lnSpcReduction="20000"/>
          </a:bodyPr>
          <a:lstStyle/>
          <a:p>
            <a:pPr indent="-228600" algn="l">
              <a:buFont typeface="Arial" panose="020B0604020202020204" pitchFamily="34" charset="0"/>
              <a:buChar char="•"/>
            </a:pPr>
            <a:r>
              <a:rPr lang="en-US" sz="1800" b="1" dirty="0"/>
              <a:t>Inhaltverzeichnis</a:t>
            </a:r>
          </a:p>
          <a:p>
            <a:pPr indent="-228600" algn="l">
              <a:buFont typeface="Arial" panose="020B0604020202020204" pitchFamily="34" charset="0"/>
              <a:buChar char="•"/>
            </a:pPr>
            <a:r>
              <a:rPr lang="en-US" sz="1800" b="1" dirty="0"/>
              <a:t>1. Vorwort</a:t>
            </a:r>
          </a:p>
          <a:p>
            <a:pPr indent="-228600" algn="l">
              <a:buFont typeface="Arial" panose="020B0604020202020204" pitchFamily="34" charset="0"/>
              <a:buChar char="•"/>
            </a:pPr>
            <a:r>
              <a:rPr lang="en-US" sz="1800" b="1" dirty="0"/>
              <a:t>2. Wozu </a:t>
            </a:r>
            <a:r>
              <a:rPr lang="en-US" sz="1800" b="1" dirty="0" err="1"/>
              <a:t>brauchen</a:t>
            </a:r>
            <a:r>
              <a:rPr lang="en-US" sz="1800" b="1" dirty="0"/>
              <a:t> </a:t>
            </a:r>
            <a:r>
              <a:rPr lang="en-US" sz="1800" b="1" dirty="0" err="1"/>
              <a:t>wir</a:t>
            </a:r>
            <a:r>
              <a:rPr lang="en-US" sz="1800" b="1" dirty="0"/>
              <a:t> </a:t>
            </a:r>
            <a:r>
              <a:rPr lang="en-US" sz="1800" b="1" dirty="0" err="1"/>
              <a:t>ein</a:t>
            </a:r>
            <a:r>
              <a:rPr lang="en-US" sz="1800" b="1" dirty="0"/>
              <a:t> </a:t>
            </a:r>
            <a:r>
              <a:rPr lang="en-US" sz="1800" b="1" dirty="0" err="1"/>
              <a:t>Jugendkonzept</a:t>
            </a:r>
            <a:r>
              <a:rPr lang="en-US" sz="1800" b="1" dirty="0"/>
              <a:t>?</a:t>
            </a:r>
          </a:p>
          <a:p>
            <a:pPr indent="-228600" algn="l">
              <a:buFont typeface="Arial" panose="020B0604020202020204" pitchFamily="34" charset="0"/>
              <a:buChar char="•"/>
            </a:pPr>
            <a:r>
              <a:rPr lang="en-US" sz="1800" b="1" dirty="0"/>
              <a:t>2.1 </a:t>
            </a:r>
            <a:r>
              <a:rPr lang="en-US" sz="1800" b="1" dirty="0" err="1"/>
              <a:t>Grundsätze</a:t>
            </a:r>
            <a:endParaRPr lang="en-US" sz="1800" b="1" dirty="0"/>
          </a:p>
          <a:p>
            <a:pPr indent="-228600" algn="l">
              <a:buFont typeface="Arial" panose="020B0604020202020204" pitchFamily="34" charset="0"/>
              <a:buChar char="•"/>
            </a:pPr>
            <a:r>
              <a:rPr lang="en-US" sz="1800" b="1" dirty="0"/>
              <a:t>2.2 </a:t>
            </a:r>
            <a:r>
              <a:rPr lang="en-US" sz="1800" b="1" dirty="0" err="1"/>
              <a:t>Ziele</a:t>
            </a:r>
            <a:endParaRPr lang="en-US" sz="1800" b="1" dirty="0"/>
          </a:p>
          <a:p>
            <a:pPr indent="-228600" algn="l">
              <a:buFont typeface="Arial" panose="020B0604020202020204" pitchFamily="34" charset="0"/>
              <a:buChar char="•"/>
            </a:pPr>
            <a:r>
              <a:rPr lang="en-US" sz="1800" b="1" dirty="0"/>
              <a:t>3. </a:t>
            </a:r>
            <a:r>
              <a:rPr lang="en-US" sz="1800" b="1" dirty="0" err="1"/>
              <a:t>Anforderungen</a:t>
            </a:r>
            <a:endParaRPr lang="en-US" sz="1800" b="1" dirty="0"/>
          </a:p>
          <a:p>
            <a:pPr indent="-228600" algn="l">
              <a:buFont typeface="Arial" panose="020B0604020202020204" pitchFamily="34" charset="0"/>
              <a:buChar char="•"/>
            </a:pPr>
            <a:r>
              <a:rPr lang="en-US" sz="1800" b="1" dirty="0"/>
              <a:t>3.1 </a:t>
            </a:r>
            <a:r>
              <a:rPr lang="en-US" sz="1800" b="1" dirty="0" err="1"/>
              <a:t>Jugendleitung</a:t>
            </a:r>
            <a:r>
              <a:rPr lang="en-US" sz="1800" b="1" dirty="0"/>
              <a:t> / </a:t>
            </a:r>
            <a:r>
              <a:rPr lang="en-US" sz="1800" b="1" dirty="0" err="1"/>
              <a:t>Jugendkoordinator</a:t>
            </a:r>
            <a:r>
              <a:rPr lang="en-US" sz="1800" b="1" dirty="0"/>
              <a:t>*in</a:t>
            </a:r>
          </a:p>
          <a:p>
            <a:pPr indent="-228600" algn="l">
              <a:buFont typeface="Arial" panose="020B0604020202020204" pitchFamily="34" charset="0"/>
              <a:buChar char="•"/>
            </a:pPr>
            <a:r>
              <a:rPr lang="en-US" sz="1800" b="1" dirty="0"/>
              <a:t>3.2 </a:t>
            </a:r>
            <a:r>
              <a:rPr lang="en-US" sz="1800" b="1" dirty="0" err="1"/>
              <a:t>Jugendtrainer</a:t>
            </a:r>
            <a:r>
              <a:rPr lang="en-US" sz="1800" b="1" dirty="0"/>
              <a:t>*in und </a:t>
            </a:r>
            <a:r>
              <a:rPr lang="en-US" sz="1800" b="1" dirty="0" err="1"/>
              <a:t>Betreuer</a:t>
            </a:r>
            <a:r>
              <a:rPr lang="en-US" sz="1800" b="1" dirty="0"/>
              <a:t>*in</a:t>
            </a:r>
          </a:p>
          <a:p>
            <a:pPr indent="-228600" algn="l">
              <a:buFont typeface="Arial" panose="020B0604020202020204" pitchFamily="34" charset="0"/>
              <a:buChar char="•"/>
            </a:pPr>
            <a:r>
              <a:rPr lang="en-US" sz="1800" b="1" dirty="0"/>
              <a:t>3.3 Spieler*in</a:t>
            </a:r>
          </a:p>
          <a:p>
            <a:pPr indent="-228600" algn="l">
              <a:buFont typeface="Arial" panose="020B0604020202020204" pitchFamily="34" charset="0"/>
              <a:buChar char="•"/>
            </a:pPr>
            <a:r>
              <a:rPr lang="en-US" sz="1800" b="1" dirty="0"/>
              <a:t>3.4 </a:t>
            </a:r>
            <a:r>
              <a:rPr lang="en-US" sz="1800" b="1" dirty="0" err="1"/>
              <a:t>Eltern</a:t>
            </a:r>
            <a:endParaRPr lang="en-US" sz="1800" b="1" dirty="0"/>
          </a:p>
          <a:p>
            <a:pPr indent="-228600" algn="l">
              <a:buFont typeface="Arial" panose="020B0604020202020204" pitchFamily="34" charset="0"/>
              <a:buChar char="•"/>
            </a:pPr>
            <a:r>
              <a:rPr lang="en-US" sz="1800" b="1" dirty="0"/>
              <a:t>4. Trainings- und </a:t>
            </a:r>
            <a:r>
              <a:rPr lang="en-US" sz="1800" b="1" dirty="0" err="1"/>
              <a:t>Spielbetrieb</a:t>
            </a:r>
            <a:endParaRPr lang="en-US" sz="1800" b="1" dirty="0"/>
          </a:p>
          <a:p>
            <a:pPr indent="-228600" algn="l">
              <a:buFont typeface="Arial" panose="020B0604020202020204" pitchFamily="34" charset="0"/>
              <a:buChar char="•"/>
            </a:pPr>
            <a:r>
              <a:rPr lang="en-US" sz="1800" b="1" dirty="0"/>
              <a:t>4.1 </a:t>
            </a:r>
            <a:r>
              <a:rPr lang="en-US" sz="1800" b="1" dirty="0" err="1"/>
              <a:t>Trainingsinhalte</a:t>
            </a:r>
            <a:endParaRPr lang="en-US" sz="1800" b="1" dirty="0"/>
          </a:p>
          <a:p>
            <a:pPr indent="-228600" algn="l">
              <a:buFont typeface="Arial" panose="020B0604020202020204" pitchFamily="34" charset="0"/>
              <a:buChar char="•"/>
            </a:pPr>
            <a:r>
              <a:rPr lang="en-US" sz="1800" b="1" dirty="0"/>
              <a:t>4.2 </a:t>
            </a:r>
            <a:r>
              <a:rPr lang="en-US" sz="1800" b="1" dirty="0" err="1"/>
              <a:t>Fördertraining</a:t>
            </a:r>
            <a:endParaRPr lang="en-US" sz="1800" b="1" dirty="0"/>
          </a:p>
          <a:p>
            <a:pPr indent="-228600" algn="l">
              <a:buFont typeface="Arial" panose="020B0604020202020204" pitchFamily="34" charset="0"/>
              <a:buChar char="•"/>
            </a:pPr>
            <a:r>
              <a:rPr lang="en-US" sz="1800" b="1" dirty="0"/>
              <a:t>4.3 </a:t>
            </a:r>
            <a:r>
              <a:rPr lang="en-US" sz="1800" b="1" dirty="0" err="1"/>
              <a:t>Spielbetrieb</a:t>
            </a:r>
            <a:endParaRPr lang="en-US" sz="1800" b="1" dirty="0"/>
          </a:p>
          <a:p>
            <a:pPr indent="-228600" algn="l">
              <a:buFont typeface="Arial" panose="020B0604020202020204" pitchFamily="34" charset="0"/>
              <a:buChar char="•"/>
            </a:pPr>
            <a:r>
              <a:rPr lang="en-US" sz="1800" b="1" dirty="0"/>
              <a:t>5. </a:t>
            </a:r>
            <a:r>
              <a:rPr lang="en-US" sz="1800" b="1" dirty="0" err="1"/>
              <a:t>Altersbereiche</a:t>
            </a:r>
            <a:endParaRPr lang="en-US" sz="1800" b="1" dirty="0"/>
          </a:p>
          <a:p>
            <a:pPr indent="-228600" algn="l">
              <a:buFont typeface="Arial" panose="020B0604020202020204" pitchFamily="34" charset="0"/>
              <a:buChar char="•"/>
            </a:pPr>
            <a:r>
              <a:rPr lang="en-US" sz="1800" b="1" dirty="0"/>
              <a:t>5.1 Bambini (G-</a:t>
            </a:r>
            <a:r>
              <a:rPr lang="en-US" sz="1800" b="1" dirty="0" err="1"/>
              <a:t>Jugend</a:t>
            </a:r>
            <a:r>
              <a:rPr lang="en-US" sz="1800" b="1" dirty="0"/>
              <a:t>)</a:t>
            </a:r>
          </a:p>
          <a:p>
            <a:pPr indent="-228600" algn="l">
              <a:buFont typeface="Arial" panose="020B0604020202020204" pitchFamily="34" charset="0"/>
              <a:buChar char="•"/>
            </a:pPr>
            <a:r>
              <a:rPr lang="en-US" sz="1800" b="1" dirty="0"/>
              <a:t>5.2 F-</a:t>
            </a:r>
            <a:r>
              <a:rPr lang="en-US" sz="1800" b="1" dirty="0" err="1"/>
              <a:t>Jugend</a:t>
            </a:r>
            <a:endParaRPr lang="en-US" sz="1800" b="1" dirty="0"/>
          </a:p>
          <a:p>
            <a:pPr indent="-228600" algn="l">
              <a:buFont typeface="Arial" panose="020B0604020202020204" pitchFamily="34" charset="0"/>
              <a:buChar char="•"/>
            </a:pPr>
            <a:r>
              <a:rPr lang="en-US" sz="1800" b="1" dirty="0"/>
              <a:t>5.3 E-</a:t>
            </a:r>
            <a:r>
              <a:rPr lang="en-US" sz="1800" b="1" dirty="0" err="1"/>
              <a:t>Jugend</a:t>
            </a:r>
            <a:endParaRPr lang="en-US" sz="1800" b="1" dirty="0"/>
          </a:p>
          <a:p>
            <a:pPr indent="-228600" algn="l">
              <a:buFont typeface="Arial" panose="020B0604020202020204" pitchFamily="34" charset="0"/>
              <a:buChar char="•"/>
            </a:pPr>
            <a:endParaRPr lang="en-US" sz="400" dirty="0"/>
          </a:p>
        </p:txBody>
      </p:sp>
      <p:pic>
        <p:nvPicPr>
          <p:cNvPr id="5" name="Grafik 4" descr="Ein Bild, das Logo, Kreis, Grafiken, Schrift enthält.&#10;&#10;Automatisch generierte Beschreibung">
            <a:extLst>
              <a:ext uri="{FF2B5EF4-FFF2-40B4-BE49-F238E27FC236}">
                <a16:creationId xmlns:a16="http://schemas.microsoft.com/office/drawing/2014/main" id="{E66C7B08-BC35-74F7-1B13-4EA7D29B8BB4}"/>
              </a:ext>
            </a:extLst>
          </p:cNvPr>
          <p:cNvPicPr>
            <a:picLocks noChangeAspect="1"/>
          </p:cNvPicPr>
          <p:nvPr/>
        </p:nvPicPr>
        <p:blipFill rotWithShape="1">
          <a:blip r:embed="rId2">
            <a:extLst>
              <a:ext uri="{28A0092B-C50C-407E-A947-70E740481C1C}">
                <a14:useLocalDpi xmlns:a14="http://schemas.microsoft.com/office/drawing/2010/main" val="0"/>
              </a:ext>
            </a:extLst>
          </a:blip>
          <a:srcRect t="5755" b="11700"/>
          <a:stretch/>
        </p:blipFill>
        <p:spPr>
          <a:xfrm>
            <a:off x="5124450" y="634382"/>
            <a:ext cx="6657213" cy="5495162"/>
          </a:xfrm>
          <a:prstGeom prst="rect">
            <a:avLst/>
          </a:prstGeom>
        </p:spPr>
      </p:pic>
    </p:spTree>
    <p:extLst>
      <p:ext uri="{BB962C8B-B14F-4D97-AF65-F5344CB8AC3E}">
        <p14:creationId xmlns:p14="http://schemas.microsoft.com/office/powerpoint/2010/main" val="149576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79D9DDE-988A-DA1C-6211-03C86B81D3DB}"/>
              </a:ext>
            </a:extLst>
          </p:cNvPr>
          <p:cNvSpPr>
            <a:spLocks noGrp="1"/>
          </p:cNvSpPr>
          <p:nvPr>
            <p:ph idx="1"/>
          </p:nvPr>
        </p:nvSpPr>
        <p:spPr>
          <a:xfrm>
            <a:off x="838200" y="1929384"/>
            <a:ext cx="10515600" cy="4251960"/>
          </a:xfrm>
        </p:spPr>
        <p:txBody>
          <a:bodyPr>
            <a:normAutofit/>
          </a:bodyPr>
          <a:lstStyle/>
          <a:p>
            <a:r>
              <a:rPr lang="de-DE" sz="1200" b="1" dirty="0"/>
              <a:t>Eskalationsstufen</a:t>
            </a:r>
          </a:p>
          <a:p>
            <a:r>
              <a:rPr lang="de-DE" sz="1200" dirty="0"/>
              <a:t>Eine Störung des Trainings- und Spielbetriebes liegt dann vor, wenn das (Fehl -) Verhalten Einzelner dazu geeignet ist, massiv und auf Dauer die anderen Kinder in ihrer Entwicklung und Betreuung zu stören.</a:t>
            </a:r>
          </a:p>
          <a:p>
            <a:r>
              <a:rPr lang="de-DE" sz="1200" b="1" dirty="0"/>
              <a:t>Eskalationsstufe 1</a:t>
            </a:r>
          </a:p>
          <a:p>
            <a:r>
              <a:rPr lang="de-DE" sz="1200" dirty="0"/>
              <a:t>Für den Fall, dass sich einzelne Kinder/Jugendliche trotz wiederholter Ermahnung nicht an die vom Trainer*in/Betreuer*in vorgegebene Ordnung halten, sucht der*die Trainer*in das Gespräch mit den jeweiligen Eltern und weist auf das Fehlverhalten der Kinder hin. Inhalt des Gesprächs soll sein, dass die Eltern unabhängig vom* der Trainer*in auf das Kind einwirken, um es zu einer Verhaltensänderung während des Spiel- und Trainingsbetriebes zu bewegen.</a:t>
            </a:r>
          </a:p>
          <a:p>
            <a:r>
              <a:rPr lang="de-DE" sz="1200" b="1" dirty="0"/>
              <a:t>Eskalationsstufe 2</a:t>
            </a:r>
          </a:p>
          <a:p>
            <a:r>
              <a:rPr lang="de-DE" sz="1200" dirty="0"/>
              <a:t>Für den Fall, dass nach einer eindringlichen Ermahnung (s. Eskalationsstufe 1) das Fehlverhalten des Kindes nicht beendet werden konnte, führen Jugendleiter*in und Trainer*in gemeinsam das Gespräch mit den Eltern des Kindes und fordern die Eltern auf, während der Dauer des Trainings- bzw. Spielbetriebes am Platz anwesend zu sein. Damit soll den Eltern ermöglicht werden selbst das Verhalten des Kindes zu überwachen.</a:t>
            </a:r>
          </a:p>
          <a:p>
            <a:r>
              <a:rPr lang="de-DE" sz="1200" b="1" dirty="0"/>
              <a:t>Eskalationsstufe 3</a:t>
            </a:r>
          </a:p>
          <a:p>
            <a:r>
              <a:rPr lang="de-DE" sz="1200" dirty="0"/>
              <a:t>Sollten die Eltern nicht bereit sein, sich in die Betreuung des Kindes während des Trainings- bzw. Spielbetriebes einzubringen oder das Kind trotz Anwesenheit eines Elternteils nach wie vor die Abläufe massiv beeinträchtigen, hat ein erneutes Gespräch des*der Jugendleiters*in sowie des*der Trainers*in mit den Eltern zu erfolgen. In diesem Gespräch erklärt der Verein den Eltern die Notwendigkeit, das Kind für eine gemeinsam abgestimmte Zeitdauer aus dem Trainings- und Spielbetrieb herauszunehmen. Nach dieser Frist besteht die Möglichkeit, das Kind wieder in den Trainingsbetrieb aufzunehmen. Damit ist die Hoffnung verbunden, dass das Kind in seiner Entwicklung so vorangekommen ist, dass es sich in eine Gruppe integrieren und den Anweisungen des*der Trainers*in/Betreuers*in Folge leisten kann.</a:t>
            </a:r>
          </a:p>
          <a:p>
            <a:endParaRPr lang="de-DE" sz="1200" dirty="0"/>
          </a:p>
        </p:txBody>
      </p:sp>
    </p:spTree>
    <p:extLst>
      <p:ext uri="{BB962C8B-B14F-4D97-AF65-F5344CB8AC3E}">
        <p14:creationId xmlns:p14="http://schemas.microsoft.com/office/powerpoint/2010/main" val="147910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08A344-3C53-0C5B-29B3-114D682CAF58}"/>
              </a:ext>
            </a:extLst>
          </p:cNvPr>
          <p:cNvSpPr>
            <a:spLocks noGrp="1"/>
          </p:cNvSpPr>
          <p:nvPr>
            <p:ph type="title"/>
          </p:nvPr>
        </p:nvSpPr>
        <p:spPr>
          <a:xfrm>
            <a:off x="838200" y="365125"/>
            <a:ext cx="10515600" cy="1325563"/>
          </a:xfrm>
        </p:spPr>
        <p:txBody>
          <a:bodyPr>
            <a:normAutofit/>
          </a:bodyPr>
          <a:lstStyle/>
          <a:p>
            <a:r>
              <a:rPr lang="de-DE" sz="4200"/>
              <a:t>3.4 Die Eltern</a:t>
            </a:r>
            <a:br>
              <a:rPr lang="de-DE" sz="4200"/>
            </a:br>
            <a:endParaRPr lang="de-DE"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5847CEA-456E-3DF5-D356-5E53D2BB025C}"/>
              </a:ext>
            </a:extLst>
          </p:cNvPr>
          <p:cNvSpPr>
            <a:spLocks noGrp="1"/>
          </p:cNvSpPr>
          <p:nvPr>
            <p:ph idx="1"/>
          </p:nvPr>
        </p:nvSpPr>
        <p:spPr>
          <a:xfrm>
            <a:off x="838200" y="1929384"/>
            <a:ext cx="10515600" cy="4251960"/>
          </a:xfrm>
        </p:spPr>
        <p:txBody>
          <a:bodyPr>
            <a:normAutofit/>
          </a:bodyPr>
          <a:lstStyle/>
          <a:p>
            <a:r>
              <a:rPr lang="de-DE" sz="1900" dirty="0"/>
              <a:t>Das vorliegende Jugendkonzept ist auch für die Eltern gedacht, um die Arbeit der Jugendabteilung transparenter zu machen.</a:t>
            </a:r>
          </a:p>
          <a:p>
            <a:r>
              <a:rPr lang="de-DE" sz="1900" dirty="0"/>
              <a:t>Die Eltern sind ein wichtiger Bestandteil der Jugendabteilung. Ohne sie ist ein funktionierendes Vereinsleben nicht denkbar.</a:t>
            </a:r>
          </a:p>
          <a:p>
            <a:r>
              <a:rPr lang="de-DE" sz="1900" dirty="0"/>
              <a:t>Zwischen dem Betreuerteam und den Eltern sollte ein vertrauensvolles Verhältnis bestehen.</a:t>
            </a:r>
          </a:p>
          <a:p>
            <a:r>
              <a:rPr lang="de-DE" sz="1900" dirty="0"/>
              <a:t>Die Eltern sind aufgefordert, das Betreuerteam und die Kinder durch Motivation, Lob und Anfeuern aller Kinder zu unterstützen.</a:t>
            </a:r>
          </a:p>
          <a:p>
            <a:r>
              <a:rPr lang="de-DE" sz="1900" dirty="0"/>
              <a:t>Die Jugendbetreuer*innen sind alle ehrenamtlich tätig und investieren ihre Freizeit zum Wohle der Kinder und Jugendlichen. Konstruktive Kritik und Anregungen für Spiel und Training sind jederzeit willkommen, letztlich ist aber der*die Jugendbetreuer*in für alle sportlichen Entscheidungen zuständig und verantwortlich.</a:t>
            </a:r>
          </a:p>
          <a:p>
            <a:r>
              <a:rPr lang="de-DE" sz="1900" dirty="0"/>
              <a:t>Die Eltern sind aufgefordert, bei Veranstaltungen oder Events den Verein zu unterstützen, damit ein großes Angebot für Kinder und Jugendliche in unserem Verein entstehen kann.</a:t>
            </a:r>
          </a:p>
          <a:p>
            <a:endParaRPr lang="de-DE" sz="1900" dirty="0"/>
          </a:p>
        </p:txBody>
      </p:sp>
    </p:spTree>
    <p:extLst>
      <p:ext uri="{BB962C8B-B14F-4D97-AF65-F5344CB8AC3E}">
        <p14:creationId xmlns:p14="http://schemas.microsoft.com/office/powerpoint/2010/main" val="99525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330460-CDAD-FA36-7CF2-2A58CC9156C9}"/>
              </a:ext>
            </a:extLst>
          </p:cNvPr>
          <p:cNvSpPr>
            <a:spLocks noGrp="1"/>
          </p:cNvSpPr>
          <p:nvPr>
            <p:ph type="title"/>
          </p:nvPr>
        </p:nvSpPr>
        <p:spPr>
          <a:xfrm>
            <a:off x="572493" y="238539"/>
            <a:ext cx="11018520" cy="1434415"/>
          </a:xfrm>
        </p:spPr>
        <p:txBody>
          <a:bodyPr anchor="b">
            <a:normAutofit/>
          </a:bodyPr>
          <a:lstStyle/>
          <a:p>
            <a:r>
              <a:rPr lang="de-DE" sz="4600"/>
              <a:t>4. Trainings- und Spielbetrieb</a:t>
            </a:r>
            <a:br>
              <a:rPr lang="de-DE" sz="4600"/>
            </a:br>
            <a:endParaRPr lang="de-DE" sz="46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E9E31F0A-8AB8-B340-7695-A5BCBE63CB84}"/>
              </a:ext>
            </a:extLst>
          </p:cNvPr>
          <p:cNvSpPr>
            <a:spLocks noGrp="1"/>
          </p:cNvSpPr>
          <p:nvPr>
            <p:ph idx="1"/>
          </p:nvPr>
        </p:nvSpPr>
        <p:spPr>
          <a:xfrm>
            <a:off x="572493" y="2071316"/>
            <a:ext cx="6713552" cy="4119172"/>
          </a:xfrm>
        </p:spPr>
        <p:txBody>
          <a:bodyPr anchor="t">
            <a:normAutofit/>
          </a:bodyPr>
          <a:lstStyle/>
          <a:p>
            <a:r>
              <a:rPr lang="de-DE" sz="2200" dirty="0"/>
              <a:t>4.1 Trainingsinhalte</a:t>
            </a:r>
          </a:p>
          <a:p>
            <a:r>
              <a:rPr lang="de-DE" sz="2200" dirty="0"/>
              <a:t>Unser Jugendkonzept lehnt sich an die Ausbildungskonzeption des Deutschen Fußballbundes an (</a:t>
            </a:r>
            <a:r>
              <a:rPr lang="de-DE" sz="2200" dirty="0" err="1"/>
              <a:t>www.dfb.de</a:t>
            </a:r>
            <a:r>
              <a:rPr lang="de-DE" sz="2200" dirty="0"/>
              <a:t> ). Der DFB unterscheidet vier Ausbildungsstufen, die aufeinander aufbauen. Ziel ist es, dass die Kinder und Jugendlichen beim Wechsel in die nächsthöhere Altersklasse bestimmte Fertigkeiten und Fähigkeiten mitbringen, auf denen dann aufgebaut werden kann:</a:t>
            </a:r>
          </a:p>
          <a:p>
            <a:endParaRPr lang="de-DE" sz="2200" dirty="0"/>
          </a:p>
        </p:txBody>
      </p:sp>
      <p:pic>
        <p:nvPicPr>
          <p:cNvPr id="4" name="Grafik 3">
            <a:extLst>
              <a:ext uri="{FF2B5EF4-FFF2-40B4-BE49-F238E27FC236}">
                <a16:creationId xmlns:a16="http://schemas.microsoft.com/office/drawing/2014/main" id="{23D0F439-BC46-38EE-988C-04A1E6E8F776}"/>
              </a:ext>
            </a:extLst>
          </p:cNvPr>
          <p:cNvPicPr>
            <a:picLocks noChangeAspect="1"/>
          </p:cNvPicPr>
          <p:nvPr/>
        </p:nvPicPr>
        <p:blipFill rotWithShape="1">
          <a:blip r:embed="rId2"/>
          <a:srcRect l="5224" r="4583"/>
          <a:stretch/>
        </p:blipFill>
        <p:spPr>
          <a:xfrm>
            <a:off x="7675658" y="2093976"/>
            <a:ext cx="3941064" cy="4096512"/>
          </a:xfrm>
          <a:prstGeom prst="rect">
            <a:avLst/>
          </a:prstGeom>
        </p:spPr>
      </p:pic>
    </p:spTree>
    <p:extLst>
      <p:ext uri="{BB962C8B-B14F-4D97-AF65-F5344CB8AC3E}">
        <p14:creationId xmlns:p14="http://schemas.microsoft.com/office/powerpoint/2010/main" val="1488121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0575FD-DDE8-F866-5C12-CE4CA6BA34FE}"/>
              </a:ext>
            </a:extLst>
          </p:cNvPr>
          <p:cNvSpPr>
            <a:spLocks noGrp="1"/>
          </p:cNvSpPr>
          <p:nvPr>
            <p:ph type="title"/>
          </p:nvPr>
        </p:nvSpPr>
        <p:spPr>
          <a:xfrm>
            <a:off x="838200" y="365125"/>
            <a:ext cx="10515600" cy="1325563"/>
          </a:xfrm>
        </p:spPr>
        <p:txBody>
          <a:bodyPr>
            <a:normAutofit/>
          </a:bodyPr>
          <a:lstStyle/>
          <a:p>
            <a:r>
              <a:rPr lang="de-DE" sz="4200"/>
              <a:t>Struktur der Mannschaften:</a:t>
            </a:r>
            <a:br>
              <a:rPr lang="de-DE" sz="4200"/>
            </a:br>
            <a:endParaRPr lang="de-DE"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D4373453-94FE-68DE-262C-3E51596EA9D6}"/>
              </a:ext>
            </a:extLst>
          </p:cNvPr>
          <p:cNvSpPr>
            <a:spLocks noGrp="1"/>
          </p:cNvSpPr>
          <p:nvPr>
            <p:ph idx="1"/>
          </p:nvPr>
        </p:nvSpPr>
        <p:spPr>
          <a:xfrm>
            <a:off x="669036" y="1929383"/>
            <a:ext cx="10684764" cy="4803925"/>
          </a:xfrm>
        </p:spPr>
        <p:txBody>
          <a:bodyPr>
            <a:normAutofit/>
          </a:bodyPr>
          <a:lstStyle/>
          <a:p>
            <a:r>
              <a:rPr lang="de-DE" sz="700" dirty="0"/>
              <a:t>-	</a:t>
            </a:r>
            <a:r>
              <a:rPr lang="de-DE" sz="1100" dirty="0"/>
              <a:t>Mini G</a:t>
            </a:r>
          </a:p>
          <a:p>
            <a:r>
              <a:rPr lang="de-DE" sz="1100" dirty="0"/>
              <a:t>-	G - Jugend</a:t>
            </a:r>
          </a:p>
          <a:p>
            <a:r>
              <a:rPr lang="de-DE" sz="1100" dirty="0"/>
              <a:t>-	F - Jugend</a:t>
            </a:r>
          </a:p>
          <a:p>
            <a:r>
              <a:rPr lang="de-DE" sz="1100" dirty="0"/>
              <a:t>-	E-Jugend </a:t>
            </a:r>
          </a:p>
          <a:p>
            <a:r>
              <a:rPr lang="de-DE" sz="1100" dirty="0"/>
              <a:t>Alles Vereine die eigenständig in Anderten geführt werden.</a:t>
            </a:r>
          </a:p>
          <a:p>
            <a:r>
              <a:rPr lang="de-DE" sz="1100" dirty="0"/>
              <a:t>Ab der D-Jugend wird eine Spielgemeinschaft (JSG) mit TSG </a:t>
            </a:r>
            <a:r>
              <a:rPr lang="de-DE" sz="1100" dirty="0" err="1"/>
              <a:t>Ahlten</a:t>
            </a:r>
            <a:r>
              <a:rPr lang="de-DE" sz="1100" dirty="0"/>
              <a:t> gebildet.</a:t>
            </a:r>
          </a:p>
          <a:p>
            <a:r>
              <a:rPr lang="de-DE" sz="1100" dirty="0"/>
              <a:t>Dabei werden die Mannschaften aus Anderten und Ahlten zusammengeführt.</a:t>
            </a:r>
          </a:p>
          <a:p>
            <a:r>
              <a:rPr lang="de-DE" sz="1100" dirty="0"/>
              <a:t>Die Struktur mit der JSG läuft aktuell wie folgt ab</a:t>
            </a:r>
          </a:p>
          <a:p>
            <a:r>
              <a:rPr lang="de-DE" sz="1100" dirty="0"/>
              <a:t>Federführend ist die D-Jugend bei Ahlten</a:t>
            </a:r>
          </a:p>
          <a:p>
            <a:r>
              <a:rPr lang="de-DE" sz="1100" dirty="0"/>
              <a:t>Ab der C-Jugend wird leistungsbezogen trainiert und gespielt!! </a:t>
            </a:r>
          </a:p>
          <a:p>
            <a:r>
              <a:rPr lang="de-DE" sz="1100" dirty="0"/>
              <a:t>Federführend bei der C-Jugend ist </a:t>
            </a:r>
            <a:r>
              <a:rPr lang="de-DE" sz="1100" dirty="0" err="1"/>
              <a:t>Anderten</a:t>
            </a:r>
            <a:endParaRPr lang="de-DE" sz="1100" dirty="0"/>
          </a:p>
          <a:p>
            <a:r>
              <a:rPr lang="de-DE" sz="1100" dirty="0"/>
              <a:t>Federführend bei der B-Jugend ist </a:t>
            </a:r>
            <a:r>
              <a:rPr lang="de-DE" sz="1100" dirty="0" err="1"/>
              <a:t>Anderten</a:t>
            </a:r>
            <a:endParaRPr lang="de-DE" sz="1100" dirty="0"/>
          </a:p>
          <a:p>
            <a:r>
              <a:rPr lang="de-DE" sz="1100" dirty="0"/>
              <a:t>Federführend bei der A-Jugend ist Ahlten</a:t>
            </a:r>
          </a:p>
          <a:p>
            <a:r>
              <a:rPr lang="de-DE" sz="1100" dirty="0"/>
              <a:t>Die A-Jugend Spieler sollen sukzessiv an den Herrenbereich herangeführt werden. Hierbei ist es wichtig, dass die Trainer*in der A-Jugend und die Trainer*innen der Herren im direkten Austausch sind. Dabei wird gefordert das die A-Jugend Spieler*innen Trainingszeiten sowie Spielzeiten bei den Herren bekommen, um diese besser einzubinden. Damit ist der Übergang in den Herrenbereich für beide Seiten einfacher zu gestalten. Über alldem stehen folgende Grundsätze:</a:t>
            </a:r>
          </a:p>
          <a:p>
            <a:r>
              <a:rPr lang="de-DE" sz="1100" dirty="0"/>
              <a:t>• Das Kinder- und Jugendtraining darf kein reduziertes Erwachsenentraining sein.</a:t>
            </a:r>
          </a:p>
          <a:p>
            <a:r>
              <a:rPr lang="de-DE" sz="1100" dirty="0"/>
              <a:t>• Erstes Ziel im Jugendfußball ist die perspektivisch angelegte Ausbildung jedes einzelnen Spielers, nicht der kurzfristige Erfolg der Mannschaft.</a:t>
            </a:r>
          </a:p>
          <a:p>
            <a:endParaRPr lang="de-DE" sz="700" dirty="0"/>
          </a:p>
        </p:txBody>
      </p:sp>
    </p:spTree>
    <p:extLst>
      <p:ext uri="{BB962C8B-B14F-4D97-AF65-F5344CB8AC3E}">
        <p14:creationId xmlns:p14="http://schemas.microsoft.com/office/powerpoint/2010/main" val="183494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9F20BA-CE9C-A1E3-2C2F-9D4C7C3E3F5B}"/>
              </a:ext>
            </a:extLst>
          </p:cNvPr>
          <p:cNvSpPr>
            <a:spLocks noGrp="1"/>
          </p:cNvSpPr>
          <p:nvPr>
            <p:ph type="title"/>
          </p:nvPr>
        </p:nvSpPr>
        <p:spPr>
          <a:xfrm>
            <a:off x="838200" y="365125"/>
            <a:ext cx="10515600" cy="1325563"/>
          </a:xfrm>
        </p:spPr>
        <p:txBody>
          <a:bodyPr>
            <a:normAutofit/>
          </a:bodyPr>
          <a:lstStyle/>
          <a:p>
            <a:r>
              <a:rPr lang="de-DE" sz="4200"/>
              <a:t>4.2 Fördertraining Torwarttraining </a:t>
            </a:r>
            <a:br>
              <a:rPr lang="de-DE" sz="4200"/>
            </a:br>
            <a:endParaRPr lang="de-DE"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16566DE-C70E-35CB-EEA1-0D20A000F024}"/>
              </a:ext>
            </a:extLst>
          </p:cNvPr>
          <p:cNvSpPr>
            <a:spLocks noGrp="1"/>
          </p:cNvSpPr>
          <p:nvPr>
            <p:ph idx="1"/>
          </p:nvPr>
        </p:nvSpPr>
        <p:spPr>
          <a:xfrm>
            <a:off x="838200" y="1929384"/>
            <a:ext cx="10515600" cy="4251960"/>
          </a:xfrm>
        </p:spPr>
        <p:txBody>
          <a:bodyPr>
            <a:normAutofit/>
          </a:bodyPr>
          <a:lstStyle/>
          <a:p>
            <a:r>
              <a:rPr lang="de-DE" sz="2200" dirty="0"/>
              <a:t>Eine Zusammenarbeit mit Heimspiel 11 als Partner soll gebildet werden. Ein Fördertraining für bestimmte Altersgruppen durch ausgebildete Trainer*in soll angeboten werden (Training für E1,D,C,B,A Jugend). Die Entscheidung über die Förderung erfolgt jeweils von Saison zu Saison. Die rechtzeitige Information erfolgt über den Verein bzw. Trainer- und Elternverteiler.</a:t>
            </a:r>
          </a:p>
          <a:p>
            <a:r>
              <a:rPr lang="de-DE" sz="2200" dirty="0"/>
              <a:t>Alle Kinder werden bis zur D-Jugend grundsätzlich nach ihrem Alter der Mannschaften zugeteilt. Einzelne Ausnahmen sind mit Zustimmung der betroffenen Eltern und Jugendbetreuer / Jugendleiter möglich. An Spieltagen können Spieler vereinzelt doppelt eingesetzt werden, allerdings nicht beide Spiele über die komplette Spieldauer. Hierbei wird eine enge Absprache zwischen den beteiligten Trainern vorausgesetzt, damit die beteiligten Spieler von Mehrfacheinsätzen profitieren und nicht überbeansprucht werden.</a:t>
            </a:r>
          </a:p>
          <a:p>
            <a:endParaRPr lang="de-DE" sz="2200" dirty="0"/>
          </a:p>
        </p:txBody>
      </p:sp>
    </p:spTree>
    <p:extLst>
      <p:ext uri="{BB962C8B-B14F-4D97-AF65-F5344CB8AC3E}">
        <p14:creationId xmlns:p14="http://schemas.microsoft.com/office/powerpoint/2010/main" val="2670213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863B20-229B-FA82-A340-0F006B7C6A92}"/>
              </a:ext>
            </a:extLst>
          </p:cNvPr>
          <p:cNvSpPr>
            <a:spLocks noGrp="1"/>
          </p:cNvSpPr>
          <p:nvPr>
            <p:ph type="title"/>
          </p:nvPr>
        </p:nvSpPr>
        <p:spPr>
          <a:xfrm>
            <a:off x="838200" y="365125"/>
            <a:ext cx="10515600" cy="1325563"/>
          </a:xfrm>
        </p:spPr>
        <p:txBody>
          <a:bodyPr>
            <a:normAutofit/>
          </a:bodyPr>
          <a:lstStyle/>
          <a:p>
            <a:r>
              <a:rPr lang="de-DE" sz="4200"/>
              <a:t>Bambini Mini G und G, F, E– Jugend</a:t>
            </a:r>
            <a:br>
              <a:rPr lang="de-DE" sz="4200"/>
            </a:br>
            <a:endParaRPr lang="de-DE"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CE40BD8-7981-FB28-0208-5042E73A2ED8}"/>
              </a:ext>
            </a:extLst>
          </p:cNvPr>
          <p:cNvSpPr>
            <a:spLocks noGrp="1"/>
          </p:cNvSpPr>
          <p:nvPr>
            <p:ph idx="1"/>
          </p:nvPr>
        </p:nvSpPr>
        <p:spPr>
          <a:xfrm>
            <a:off x="838200" y="1929384"/>
            <a:ext cx="10515600" cy="4251960"/>
          </a:xfrm>
        </p:spPr>
        <p:txBody>
          <a:bodyPr>
            <a:normAutofit/>
          </a:bodyPr>
          <a:lstStyle/>
          <a:p>
            <a:r>
              <a:rPr lang="de-DE" sz="2000" dirty="0"/>
              <a:t>In diesen Jahrgangsstufen sollen die Kinder nach Jahrgängen eingeteilt werden, um Rücksicht auf Freundschaften zu nehmen und diese zu fördern (besonders talentierte Spieler können im Einzelfall auch nach Rücksprache der beteiligten Trainer*innen und Jugendleiter*innen einen Jahrgang höher spielen).</a:t>
            </a:r>
          </a:p>
          <a:p>
            <a:r>
              <a:rPr lang="de-DE" sz="2000" dirty="0"/>
              <a:t>Über die Einteilung entscheidet der Verein und nicht die Eltern</a:t>
            </a:r>
          </a:p>
          <a:p>
            <a:r>
              <a:rPr lang="de-DE" sz="2000" dirty="0"/>
              <a:t>Allen Kindern soll die Möglichkeit geboten werden, an einem hochwertigen Training teilzunehmen und ausreichende Spielzeit in der Spielrunde zu erhalten.</a:t>
            </a:r>
          </a:p>
          <a:p>
            <a:r>
              <a:rPr lang="de-DE" sz="2000" dirty="0"/>
              <a:t>Spielfreude und Spaß sind wichtiger als Sieg oder Meisterschaft.</a:t>
            </a:r>
          </a:p>
          <a:p>
            <a:r>
              <a:rPr lang="de-DE" sz="2000" dirty="0"/>
              <a:t>Alle Spieler*innen sollen keine festen Positionen begleiten, sondern im Grundlagenbereich möglichst unterschiedliche Positionen kennenlernen.</a:t>
            </a:r>
          </a:p>
          <a:p>
            <a:r>
              <a:rPr lang="de-DE" sz="2000" dirty="0"/>
              <a:t>Bei wichtigen Spielen sollen die Spieler*innen auf ihrer besten Position eingesetzt werden (Feldspieler + Torhüter).</a:t>
            </a:r>
          </a:p>
          <a:p>
            <a:endParaRPr lang="de-DE" sz="2000" dirty="0"/>
          </a:p>
        </p:txBody>
      </p:sp>
    </p:spTree>
    <p:extLst>
      <p:ext uri="{BB962C8B-B14F-4D97-AF65-F5344CB8AC3E}">
        <p14:creationId xmlns:p14="http://schemas.microsoft.com/office/powerpoint/2010/main" val="711197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7EBAB2-5F4F-3969-2E65-13A74E4C07A8}"/>
              </a:ext>
            </a:extLst>
          </p:cNvPr>
          <p:cNvSpPr>
            <a:spLocks noGrp="1"/>
          </p:cNvSpPr>
          <p:nvPr>
            <p:ph type="title"/>
          </p:nvPr>
        </p:nvSpPr>
        <p:spPr>
          <a:xfrm>
            <a:off x="838200" y="365125"/>
            <a:ext cx="10515600" cy="562441"/>
          </a:xfrm>
        </p:spPr>
        <p:txBody>
          <a:bodyPr>
            <a:normAutofit fontScale="90000"/>
          </a:bodyPr>
          <a:lstStyle/>
          <a:p>
            <a:r>
              <a:rPr lang="de-DE" sz="4200" dirty="0"/>
              <a:t>5. Altersbereiche</a:t>
            </a:r>
            <a:br>
              <a:rPr lang="de-DE" sz="4200" dirty="0"/>
            </a:br>
            <a:endParaRPr lang="de-DE"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174FE210-DB1F-23C1-1F2E-986268AEAF1B}"/>
              </a:ext>
            </a:extLst>
          </p:cNvPr>
          <p:cNvSpPr>
            <a:spLocks noGrp="1"/>
          </p:cNvSpPr>
          <p:nvPr>
            <p:ph idx="1"/>
          </p:nvPr>
        </p:nvSpPr>
        <p:spPr>
          <a:xfrm>
            <a:off x="669036" y="927566"/>
            <a:ext cx="10853928" cy="5673650"/>
          </a:xfrm>
        </p:spPr>
        <p:txBody>
          <a:bodyPr>
            <a:normAutofit/>
          </a:bodyPr>
          <a:lstStyle/>
          <a:p>
            <a:r>
              <a:rPr lang="de-DE" sz="1200" b="1" dirty="0"/>
              <a:t>5.1 Leitlinien </a:t>
            </a:r>
            <a:r>
              <a:rPr lang="de-DE" sz="1200" b="1" dirty="0" err="1"/>
              <a:t>Bambinitraining</a:t>
            </a:r>
            <a:r>
              <a:rPr lang="de-DE" sz="1200" b="1" dirty="0"/>
              <a:t> G und Mini G</a:t>
            </a:r>
          </a:p>
          <a:p>
            <a:r>
              <a:rPr lang="de-DE" sz="1200" dirty="0"/>
              <a:t>Bambini-Spiele: Expeditionen für kleine Entdecker!</a:t>
            </a:r>
          </a:p>
          <a:p>
            <a:r>
              <a:rPr lang="de-DE" sz="1200" dirty="0"/>
              <a:t>- Fußballspiele mit Bambini haben eigene Regeln! Sie müssen vollständig auf die Bedürfnisse der Kinder ausgerichtet sein.</a:t>
            </a:r>
          </a:p>
          <a:p>
            <a:r>
              <a:rPr lang="de-DE" sz="1200" dirty="0"/>
              <a:t>- Kinder wollen spielen! Begeisterung für eine sportliche Beschäftigung wie den</a:t>
            </a:r>
          </a:p>
          <a:p>
            <a:r>
              <a:rPr lang="de-DE" sz="1200" dirty="0"/>
              <a:t>Fußball können Bambini demnach nur dann wirklich entwickeln, wenn die</a:t>
            </a:r>
          </a:p>
          <a:p>
            <a:r>
              <a:rPr lang="de-DE" sz="1200" dirty="0"/>
              <a:t>Erwachsenen ihnen dies ermöglichen. Fällt der Erstkontakt mit dem Sport enttäuschend aus, so setzen die Kinder schnell den ‚Keine-Lust-Haken‘!</a:t>
            </a:r>
          </a:p>
          <a:p>
            <a:r>
              <a:rPr lang="de-DE" sz="1200" dirty="0"/>
              <a:t>- Deshalb Fußballspiele möglichst immer mit spannenden Zusatzangeboten verbinden! Spielfeste mit verschiedensten kreativen Angeboten ermöglichen den Kindern immer neue Bewegungserfahrungen und verhindern so, dass den Bambini das reine Fußballspiel zu langweilig wird!</a:t>
            </a:r>
          </a:p>
          <a:p>
            <a:r>
              <a:rPr lang="de-DE" sz="1200" dirty="0"/>
              <a:t>Kein, Kleines-Erwachsenentraining'!</a:t>
            </a:r>
          </a:p>
          <a:p>
            <a:r>
              <a:rPr lang="de-DE" sz="1200" dirty="0"/>
              <a:t>- Das Fußballspiel mit Kindern hat in dieser Altersklasse nur wenig gemein mit dem, was Erwachsene von solchen Begegnungen im Fußball erwarten: Das gilt sowohl für die Organisation als auch für die Spielregeln! Einfache Spielregeln, viele Tore!</a:t>
            </a:r>
          </a:p>
          <a:p>
            <a:r>
              <a:rPr lang="de-DE" sz="1200" dirty="0"/>
              <a:t>Das Spiel kennenlernen</a:t>
            </a:r>
          </a:p>
          <a:p>
            <a:r>
              <a:rPr lang="de-DE" sz="1200" dirty="0"/>
              <a:t>- Bambinis entdecken den Fußball und lernen ihn Stück für Stück kennen. Dementsprechend beziehen sich die Inhalte der Spielstunden auf die Grundlagen des Spiels.</a:t>
            </a:r>
          </a:p>
          <a:p>
            <a:r>
              <a:rPr lang="de-DE" sz="1200" dirty="0"/>
              <a:t>Lange Wartezeiten vermeiden</a:t>
            </a:r>
          </a:p>
          <a:p>
            <a:r>
              <a:rPr lang="de-DE" sz="1200" dirty="0"/>
              <a:t>- Für Kinder ist es wichtig, dass sie so viele Ballkontakte wie möglich im Training sammeln. Ansonsten fühlen sie sich nicht gefordert und suchen sich durch andere ablenkende Dinge Beschäftigung.</a:t>
            </a:r>
          </a:p>
          <a:p>
            <a:r>
              <a:rPr lang="de-DE" sz="1200" dirty="0"/>
              <a:t>Übungen in Geschichten verpacken</a:t>
            </a:r>
          </a:p>
          <a:p>
            <a:r>
              <a:rPr lang="de-DE" sz="1200" dirty="0"/>
              <a:t>- Um die Kinder zu begeistern, sollten möglichst viele Übungen in kleine</a:t>
            </a:r>
          </a:p>
          <a:p>
            <a:r>
              <a:rPr lang="de-DE" sz="1200" dirty="0"/>
              <a:t>Erzählgeschichten verpackt werden. Dies fördert einerseits die Motivation der Kinder, andererseits bietet es eine Abwechslung und die Kinder merken nicht, dass sie eine simple Technik- oder Laufübung machen, sondern sind davon überzeugt, dass sie spielen.</a:t>
            </a:r>
          </a:p>
          <a:p>
            <a:endParaRPr lang="de-DE" sz="700" dirty="0"/>
          </a:p>
        </p:txBody>
      </p:sp>
    </p:spTree>
    <p:extLst>
      <p:ext uri="{BB962C8B-B14F-4D97-AF65-F5344CB8AC3E}">
        <p14:creationId xmlns:p14="http://schemas.microsoft.com/office/powerpoint/2010/main" val="2615830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Kleidung, Screenshot, Schuhwerk enthält.&#10;&#10;Automatisch generierte Beschreibung">
            <a:extLst>
              <a:ext uri="{FF2B5EF4-FFF2-40B4-BE49-F238E27FC236}">
                <a16:creationId xmlns:a16="http://schemas.microsoft.com/office/drawing/2014/main" id="{4299672B-B5C7-852D-2BB1-E3FF541D36DF}"/>
              </a:ext>
            </a:extLst>
          </p:cNvPr>
          <p:cNvPicPr>
            <a:picLocks noChangeAspect="1"/>
          </p:cNvPicPr>
          <p:nvPr/>
        </p:nvPicPr>
        <p:blipFill>
          <a:blip r:embed="rId2"/>
          <a:stretch>
            <a:fillRect/>
          </a:stretch>
        </p:blipFill>
        <p:spPr>
          <a:xfrm>
            <a:off x="840233" y="643467"/>
            <a:ext cx="4431466" cy="2248969"/>
          </a:xfrm>
          <a:prstGeom prst="rect">
            <a:avLst/>
          </a:prstGeom>
        </p:spPr>
      </p:pic>
      <p:cxnSp>
        <p:nvCxnSpPr>
          <p:cNvPr id="13" name="Straight Connector 12">
            <a:extLst>
              <a:ext uri="{FF2B5EF4-FFF2-40B4-BE49-F238E27FC236}">
                <a16:creationId xmlns:a16="http://schemas.microsoft.com/office/drawing/2014/main" id="{B817B4B8-5E01-4B44-BC25-876D56C121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0"/>
            <a:ext cx="0" cy="32004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Grafik 5" descr="Ein Bild, das Text, Screenshot, Person, Schuhwerk enthält.&#10;&#10;Automatisch generierte Beschreibung">
            <a:extLst>
              <a:ext uri="{FF2B5EF4-FFF2-40B4-BE49-F238E27FC236}">
                <a16:creationId xmlns:a16="http://schemas.microsoft.com/office/drawing/2014/main" id="{B5B41546-87FB-3100-71C3-1614A13A60A5}"/>
              </a:ext>
            </a:extLst>
          </p:cNvPr>
          <p:cNvPicPr>
            <a:picLocks noChangeAspect="1"/>
          </p:cNvPicPr>
          <p:nvPr/>
        </p:nvPicPr>
        <p:blipFill>
          <a:blip r:embed="rId3"/>
          <a:stretch>
            <a:fillRect/>
          </a:stretch>
        </p:blipFill>
        <p:spPr>
          <a:xfrm>
            <a:off x="7040790" y="624312"/>
            <a:ext cx="4190486" cy="2262863"/>
          </a:xfrm>
          <a:prstGeom prst="rect">
            <a:avLst/>
          </a:prstGeom>
        </p:spPr>
      </p:pic>
      <p:cxnSp>
        <p:nvCxnSpPr>
          <p:cNvPr id="15" name="Straight Connector 14">
            <a:extLst>
              <a:ext uri="{FF2B5EF4-FFF2-40B4-BE49-F238E27FC236}">
                <a16:creationId xmlns:a16="http://schemas.microsoft.com/office/drawing/2014/main" id="{D683D1A4-93E5-4A4D-B103-8223A220EB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21742"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E8ABF4-C289-489E-BEFB-3077F9D9C7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52330"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89CFA0-35DD-4943-B365-488C66B9B1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3609790" y="3197412"/>
            <a:ext cx="4956048"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8AD040-1A2B-4FB4-A345-7B9F3E5ED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994133"/>
            <a:ext cx="3602736"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3B704A-724B-41D6-8F33-76939E727D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534400" y="3994133"/>
            <a:ext cx="3657600"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Ein Bild, das Text, Kleidung, Schuhwerk, Screenshot enthält.&#10;&#10;Automatisch generierte Beschreibung">
            <a:extLst>
              <a:ext uri="{FF2B5EF4-FFF2-40B4-BE49-F238E27FC236}">
                <a16:creationId xmlns:a16="http://schemas.microsoft.com/office/drawing/2014/main" id="{3BCFF87E-B343-D8E1-1405-6A50066E339C}"/>
              </a:ext>
            </a:extLst>
          </p:cNvPr>
          <p:cNvPicPr>
            <a:picLocks noChangeAspect="1"/>
          </p:cNvPicPr>
          <p:nvPr/>
        </p:nvPicPr>
        <p:blipFill>
          <a:blip r:embed="rId4"/>
          <a:stretch>
            <a:fillRect/>
          </a:stretch>
        </p:blipFill>
        <p:spPr>
          <a:xfrm>
            <a:off x="643467" y="4374216"/>
            <a:ext cx="2634207" cy="1830774"/>
          </a:xfrm>
          <a:prstGeom prst="rect">
            <a:avLst/>
          </a:prstGeom>
        </p:spPr>
      </p:pic>
      <p:pic>
        <p:nvPicPr>
          <p:cNvPr id="8" name="Grafik 7" descr="Ein Bild, das Text, Screenshot, Fußball, Gras enthält.&#10;&#10;Automatisch generierte Beschreibung">
            <a:extLst>
              <a:ext uri="{FF2B5EF4-FFF2-40B4-BE49-F238E27FC236}">
                <a16:creationId xmlns:a16="http://schemas.microsoft.com/office/drawing/2014/main" id="{5948C23F-6B7B-647B-D5BA-D1CCC222DCFA}"/>
              </a:ext>
            </a:extLst>
          </p:cNvPr>
          <p:cNvPicPr>
            <a:picLocks noChangeAspect="1"/>
          </p:cNvPicPr>
          <p:nvPr/>
        </p:nvPicPr>
        <p:blipFill>
          <a:blip r:embed="rId5"/>
          <a:stretch>
            <a:fillRect/>
          </a:stretch>
        </p:blipFill>
        <p:spPr>
          <a:xfrm>
            <a:off x="3980330" y="3741363"/>
            <a:ext cx="4173070" cy="2284756"/>
          </a:xfrm>
          <a:prstGeom prst="rect">
            <a:avLst/>
          </a:prstGeom>
        </p:spPr>
      </p:pic>
      <p:pic>
        <p:nvPicPr>
          <p:cNvPr id="7" name="Grafik 6" descr="Ein Bild, das Text, Schuhwerk, Screenshot, Person enthält.&#10;&#10;Automatisch generierte Beschreibung">
            <a:extLst>
              <a:ext uri="{FF2B5EF4-FFF2-40B4-BE49-F238E27FC236}">
                <a16:creationId xmlns:a16="http://schemas.microsoft.com/office/drawing/2014/main" id="{78A60448-3230-B1E3-E30A-C2A311E0B5DF}"/>
              </a:ext>
            </a:extLst>
          </p:cNvPr>
          <p:cNvPicPr>
            <a:picLocks noChangeAspect="1"/>
          </p:cNvPicPr>
          <p:nvPr/>
        </p:nvPicPr>
        <p:blipFill>
          <a:blip r:embed="rId6"/>
          <a:stretch>
            <a:fillRect/>
          </a:stretch>
        </p:blipFill>
        <p:spPr>
          <a:xfrm>
            <a:off x="8874064" y="4532282"/>
            <a:ext cx="2674468" cy="1470957"/>
          </a:xfrm>
          <a:prstGeom prst="rect">
            <a:avLst/>
          </a:prstGeom>
        </p:spPr>
      </p:pic>
    </p:spTree>
    <p:extLst>
      <p:ext uri="{BB962C8B-B14F-4D97-AF65-F5344CB8AC3E}">
        <p14:creationId xmlns:p14="http://schemas.microsoft.com/office/powerpoint/2010/main" val="352384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BC7D91-3E21-D6B2-BB1C-6C80A3576CB5}"/>
              </a:ext>
            </a:extLst>
          </p:cNvPr>
          <p:cNvSpPr>
            <a:spLocks noGrp="1"/>
          </p:cNvSpPr>
          <p:nvPr>
            <p:ph type="title"/>
          </p:nvPr>
        </p:nvSpPr>
        <p:spPr>
          <a:xfrm>
            <a:off x="838200" y="365125"/>
            <a:ext cx="10515600" cy="1325563"/>
          </a:xfrm>
        </p:spPr>
        <p:txBody>
          <a:bodyPr>
            <a:normAutofit/>
          </a:bodyPr>
          <a:lstStyle/>
          <a:p>
            <a:r>
              <a:rPr lang="de-DE" sz="4200" dirty="0"/>
              <a:t>5.2 Leitlinien E-Jugendtraining</a:t>
            </a:r>
            <a:br>
              <a:rPr lang="de-DE" sz="4200" dirty="0"/>
            </a:br>
            <a:endParaRPr lang="de-DE"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5D68500-4E75-0158-DCED-CE808AC16BB1}"/>
              </a:ext>
            </a:extLst>
          </p:cNvPr>
          <p:cNvSpPr>
            <a:spLocks noGrp="1"/>
          </p:cNvSpPr>
          <p:nvPr>
            <p:ph idx="1"/>
          </p:nvPr>
        </p:nvSpPr>
        <p:spPr>
          <a:xfrm>
            <a:off x="838200" y="1929384"/>
            <a:ext cx="10515600" cy="4251960"/>
          </a:xfrm>
        </p:spPr>
        <p:txBody>
          <a:bodyPr>
            <a:normAutofit/>
          </a:bodyPr>
          <a:lstStyle/>
          <a:p>
            <a:r>
              <a:rPr lang="de-DE" sz="1500" dirty="0"/>
              <a:t>Techniken verbessern, einfache Taktiken einführen</a:t>
            </a:r>
          </a:p>
          <a:p>
            <a:r>
              <a:rPr lang="de-DE" sz="1500" dirty="0"/>
              <a:t>Bei den E-Junioren dominieren zu Beginn des Trainings weiterhin vielseitige Bewegungen. Gleichwohl sollte dem deutlich verbesserten Koordinationsvermögen Rechnung getragen und die fußballspezifischen Techniken verfeinert werden. Im Mittelpunkt der E-Jugend-Ausbildung stehen vor allem das 1 </a:t>
            </a:r>
            <a:r>
              <a:rPr lang="de-DE" sz="1500" dirty="0" err="1"/>
              <a:t>gg</a:t>
            </a:r>
            <a:r>
              <a:rPr lang="de-DE" sz="1500" dirty="0"/>
              <a:t> 1 defensiv und offensiv sowie auch erste Gleichzahl- (2 </a:t>
            </a:r>
            <a:r>
              <a:rPr lang="de-DE" sz="1500" dirty="0" err="1"/>
              <a:t>gg</a:t>
            </a:r>
            <a:r>
              <a:rPr lang="de-DE" sz="1500" dirty="0"/>
              <a:t> 2, 3 </a:t>
            </a:r>
            <a:r>
              <a:rPr lang="de-DE" sz="1500" dirty="0" err="1"/>
              <a:t>gg</a:t>
            </a:r>
            <a:r>
              <a:rPr lang="de-DE" sz="1500" dirty="0"/>
              <a:t> 3, 4 </a:t>
            </a:r>
            <a:r>
              <a:rPr lang="de-DE" sz="1500" dirty="0" err="1"/>
              <a:t>gg</a:t>
            </a:r>
            <a:r>
              <a:rPr lang="de-DE" sz="1500" dirty="0"/>
              <a:t> 4) und Über/Unterzahlspiele (2 </a:t>
            </a:r>
            <a:r>
              <a:rPr lang="de-DE" sz="1500" dirty="0" err="1"/>
              <a:t>gg</a:t>
            </a:r>
            <a:r>
              <a:rPr lang="de-DE" sz="1500" dirty="0"/>
              <a:t> 1, 3 </a:t>
            </a:r>
            <a:r>
              <a:rPr lang="de-DE" sz="1500" dirty="0" err="1"/>
              <a:t>gg</a:t>
            </a:r>
            <a:r>
              <a:rPr lang="de-DE" sz="1500" dirty="0"/>
              <a:t> 2, 4 </a:t>
            </a:r>
            <a:r>
              <a:rPr lang="de-DE" sz="1500" dirty="0" err="1"/>
              <a:t>gg</a:t>
            </a:r>
            <a:r>
              <a:rPr lang="de-DE" sz="1500" dirty="0"/>
              <a:t> 3).</a:t>
            </a:r>
          </a:p>
          <a:p>
            <a:r>
              <a:rPr lang="de-DE" sz="1500" dirty="0"/>
              <a:t>Zielgerichtet und spielerisch</a:t>
            </a:r>
          </a:p>
          <a:p>
            <a:r>
              <a:rPr lang="de-DE" sz="1500" dirty="0"/>
              <a:t> Das Dribbling wird zielgerichteter und schneller, Finten wie Ausfallschritt und Übersteiger werden eingeführt. Das Training gewinnt genau wie die Kinder an Reife, behält seinen spielerischen Charakter jedoch bei.</a:t>
            </a:r>
          </a:p>
          <a:p>
            <a:r>
              <a:rPr lang="de-DE" sz="1500" dirty="0"/>
              <a:t>Koordination</a:t>
            </a:r>
          </a:p>
          <a:p>
            <a:r>
              <a:rPr lang="de-DE" sz="1500" dirty="0"/>
              <a:t> Es sollten in jedem Training Formen der Koordination und Schnelligkeit trainiert werden, um die Handlungsschnelligkeit der Spieler schon früh zu verbessern.</a:t>
            </a:r>
          </a:p>
          <a:p>
            <a:r>
              <a:rPr lang="de-DE" sz="1500" dirty="0"/>
              <a:t>Immer angelehnt an die Vorgabe vom NFV</a:t>
            </a:r>
          </a:p>
          <a:p>
            <a:endParaRPr lang="de-DE" sz="1500" dirty="0"/>
          </a:p>
        </p:txBody>
      </p:sp>
    </p:spTree>
    <p:extLst>
      <p:ext uri="{BB962C8B-B14F-4D97-AF65-F5344CB8AC3E}">
        <p14:creationId xmlns:p14="http://schemas.microsoft.com/office/powerpoint/2010/main" val="1188324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327AD7A-B64A-4F03-F8AB-B1BF530485ED}"/>
              </a:ext>
            </a:extLst>
          </p:cNvPr>
          <p:cNvSpPr>
            <a:spLocks noGrp="1"/>
          </p:cNvSpPr>
          <p:nvPr>
            <p:ph type="title"/>
          </p:nvPr>
        </p:nvSpPr>
        <p:spPr>
          <a:xfrm>
            <a:off x="838200" y="365125"/>
            <a:ext cx="10515600" cy="1325563"/>
          </a:xfrm>
        </p:spPr>
        <p:txBody>
          <a:bodyPr>
            <a:normAutofit/>
          </a:bodyPr>
          <a:lstStyle/>
          <a:p>
            <a:r>
              <a:rPr lang="de-DE" sz="4200" dirty="0"/>
              <a:t>Spielintelligenz</a:t>
            </a:r>
            <a:br>
              <a:rPr lang="de-DE" sz="4200" dirty="0"/>
            </a:br>
            <a:endParaRPr lang="de-DE"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D94E4B8A-28E3-1D49-1D16-CB0099A97780}"/>
              </a:ext>
            </a:extLst>
          </p:cNvPr>
          <p:cNvSpPr>
            <a:spLocks noGrp="1"/>
          </p:cNvSpPr>
          <p:nvPr>
            <p:ph idx="1"/>
          </p:nvPr>
        </p:nvSpPr>
        <p:spPr>
          <a:xfrm>
            <a:off x="838200" y="1929384"/>
            <a:ext cx="10515600" cy="4251960"/>
          </a:xfrm>
        </p:spPr>
        <p:txBody>
          <a:bodyPr>
            <a:normAutofit/>
          </a:bodyPr>
          <a:lstStyle/>
          <a:p>
            <a:r>
              <a:rPr lang="de-DE" sz="2000" dirty="0"/>
              <a:t>Bereits früh mit Spielformen beginnen (ab F-Jugend) immer nach Vorgabe des NFV</a:t>
            </a:r>
          </a:p>
          <a:p>
            <a:r>
              <a:rPr lang="de-DE" sz="2000" dirty="0"/>
              <a:t>Durch Spielformen trainieren die Spieler*innen ihre Entscheidungsfähigkeit unter Gegnerdruck und verringern dadurch auf lange Sicht ihre Fehlerquote.</a:t>
            </a:r>
          </a:p>
          <a:p>
            <a:r>
              <a:rPr lang="de-DE" sz="2000" dirty="0"/>
              <a:t>Bei einer Spielform stehen alle Techniken zur Verfügung und die Spieler*innen lernen, welche Technik bzw. Spieloption in der jeweiligen Situation die beste ist (Trainer*innen muss Fehler korrigieren, wenn Spieler von alleine nicht verbessert).</a:t>
            </a:r>
          </a:p>
          <a:p>
            <a:r>
              <a:rPr lang="de-DE" sz="2000" dirty="0"/>
              <a:t>Bei Spielformen die Parameter verändern: z.B. variieren zwischen Dribbel-, Pass-, Mini- oder großem Metalltor</a:t>
            </a:r>
          </a:p>
          <a:p>
            <a:r>
              <a:rPr lang="de-DE" sz="2000" dirty="0"/>
              <a:t>Bei Spielformen Ballkontakte NICHT begrenzen (sonst nicht </a:t>
            </a:r>
            <a:r>
              <a:rPr lang="de-DE" sz="2000" dirty="0" err="1"/>
              <a:t>spielnah</a:t>
            </a:r>
            <a:r>
              <a:rPr lang="de-DE" sz="2000" dirty="0"/>
              <a:t>) und auch keine Tore verbieten. Beispiel: Ein Tor zählt nur, wenn alle Mitspieler über der Mittellinie stehe</a:t>
            </a:r>
          </a:p>
        </p:txBody>
      </p:sp>
    </p:spTree>
    <p:extLst>
      <p:ext uri="{BB962C8B-B14F-4D97-AF65-F5344CB8AC3E}">
        <p14:creationId xmlns:p14="http://schemas.microsoft.com/office/powerpoint/2010/main" val="254901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093F60-020A-3EC5-D456-0D7769ED448C}"/>
              </a:ext>
            </a:extLst>
          </p:cNvPr>
          <p:cNvSpPr>
            <a:spLocks noGrp="1"/>
          </p:cNvSpPr>
          <p:nvPr>
            <p:ph type="title"/>
          </p:nvPr>
        </p:nvSpPr>
        <p:spPr>
          <a:xfrm>
            <a:off x="838200" y="365125"/>
            <a:ext cx="10515600" cy="1325563"/>
          </a:xfrm>
        </p:spPr>
        <p:txBody>
          <a:bodyPr>
            <a:normAutofit/>
          </a:bodyPr>
          <a:lstStyle/>
          <a:p>
            <a:r>
              <a:rPr lang="de-DE" sz="4200"/>
              <a:t>1. Vorwort</a:t>
            </a:r>
            <a:br>
              <a:rPr lang="de-DE" sz="4200"/>
            </a:br>
            <a:endParaRPr lang="de-DE"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D2813A81-7C17-1633-A9B8-8F496F1F876F}"/>
              </a:ext>
            </a:extLst>
          </p:cNvPr>
          <p:cNvSpPr>
            <a:spLocks noGrp="1"/>
          </p:cNvSpPr>
          <p:nvPr>
            <p:ph idx="1"/>
          </p:nvPr>
        </p:nvSpPr>
        <p:spPr>
          <a:xfrm>
            <a:off x="838200" y="1929384"/>
            <a:ext cx="10515600" cy="4251960"/>
          </a:xfrm>
        </p:spPr>
        <p:txBody>
          <a:bodyPr>
            <a:normAutofit/>
          </a:bodyPr>
          <a:lstStyle/>
          <a:p>
            <a:r>
              <a:rPr lang="de-DE" sz="1700" dirty="0"/>
              <a:t>In der heutigen Zeit besteht die Jugendarbeit eines Vereins nicht mehr nur aus der sportlichen Ausbildung von Jugendspielern. Vielmehr übernehmen die Sportvereine auch soziale und erzieherische Aufgaben, die weit ins gesellschaftliche Leben hineinreichen. Die Förderung der Entwicklung der Persönlichkeit und das Vermitteln von gesellschaftlich relevanten Werten wie Hilfsbereitschaft, Ehrlichkeit, Teamwork, Verantwortungsbewusstsein, Respekt, usw. nehmen einen großen Stellenwert ein.</a:t>
            </a:r>
          </a:p>
          <a:p>
            <a:r>
              <a:rPr lang="de-DE" sz="1700" dirty="0"/>
              <a:t>Wir bereiten den Nachwuchs nicht nur auf den Fußballsport, sondern auch auf das Leben vor. In unserer familiären Atmosphäre werden deshalb alle Spieler, unabhängig von ihrem fußballerischen Talent, gleichermaßen gefördert und integriert.</a:t>
            </a:r>
          </a:p>
          <a:p>
            <a:r>
              <a:rPr lang="de-DE" sz="1700" dirty="0"/>
              <a:t>Aber ohne den sportlichen Erfolg aus den Augen zu verlieren, stellen wir deshalb stets die Aus- und Weiterbildung der Kinder und Jugendlichen in den Vordergrund.</a:t>
            </a:r>
          </a:p>
          <a:p>
            <a:r>
              <a:rPr lang="de-DE" sz="1700" dirty="0"/>
              <a:t>Im Sinne eines großen Fußballangebots für alle Kinder und Jugendliche, sind alle Geschlechter und Ethnien herzlich willkommen. Alle Kinder und Jugendliche sollen gerne Sport treiben und sich bei uns dem SV Sportfreunde </a:t>
            </a:r>
            <a:r>
              <a:rPr lang="de-DE" sz="1700" dirty="0" err="1"/>
              <a:t>Anderten</a:t>
            </a:r>
            <a:r>
              <a:rPr lang="de-DE" sz="1700" dirty="0"/>
              <a:t> willkommen und zu Hause fühlen - ihr ganzes Leben lang.</a:t>
            </a:r>
          </a:p>
          <a:p>
            <a:endParaRPr lang="de-DE" sz="1700" dirty="0"/>
          </a:p>
        </p:txBody>
      </p:sp>
    </p:spTree>
    <p:extLst>
      <p:ext uri="{BB962C8B-B14F-4D97-AF65-F5344CB8AC3E}">
        <p14:creationId xmlns:p14="http://schemas.microsoft.com/office/powerpoint/2010/main" val="298383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6BAC73A-EA6D-030E-F58C-527E95854653}"/>
              </a:ext>
            </a:extLst>
          </p:cNvPr>
          <p:cNvSpPr>
            <a:spLocks noGrp="1"/>
          </p:cNvSpPr>
          <p:nvPr>
            <p:ph type="title"/>
          </p:nvPr>
        </p:nvSpPr>
        <p:spPr>
          <a:xfrm>
            <a:off x="838200" y="365125"/>
            <a:ext cx="10515600" cy="1325563"/>
          </a:xfrm>
        </p:spPr>
        <p:txBody>
          <a:bodyPr>
            <a:normAutofit/>
          </a:bodyPr>
          <a:lstStyle/>
          <a:p>
            <a:r>
              <a:rPr lang="de-DE" sz="4200" dirty="0"/>
              <a:t>5.3 Leitlinien F-Jugendtraining</a:t>
            </a:r>
            <a:br>
              <a:rPr lang="de-DE" sz="4200" dirty="0"/>
            </a:br>
            <a:endParaRPr lang="de-DE"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585AC93C-B87F-9726-5242-F75C1DF78B96}"/>
              </a:ext>
            </a:extLst>
          </p:cNvPr>
          <p:cNvSpPr>
            <a:spLocks noGrp="1"/>
          </p:cNvSpPr>
          <p:nvPr>
            <p:ph idx="1"/>
          </p:nvPr>
        </p:nvSpPr>
        <p:spPr>
          <a:xfrm>
            <a:off x="838200" y="1929384"/>
            <a:ext cx="10515600" cy="4251960"/>
          </a:xfrm>
        </p:spPr>
        <p:txBody>
          <a:bodyPr>
            <a:normAutofit/>
          </a:bodyPr>
          <a:lstStyle/>
          <a:p>
            <a:r>
              <a:rPr lang="de-DE" sz="1000" dirty="0"/>
              <a:t>Die ersten Schritte zum Fußballer</a:t>
            </a:r>
          </a:p>
          <a:p>
            <a:r>
              <a:rPr lang="de-DE" sz="1000" dirty="0"/>
              <a:t>Nach den Bambini-Spielstunden gehen die Kinder bei den F-Junioren nun einen großen Schritt weiter. Im Fokus der Ausbildung steht ganz klar:</a:t>
            </a:r>
          </a:p>
          <a:p>
            <a:r>
              <a:rPr lang="de-DE" sz="1000" dirty="0"/>
              <a:t>die Schulung der Basistechniken. Die Vermittlung vielseitiger Bewegungserfahrungen und der</a:t>
            </a:r>
          </a:p>
          <a:p>
            <a:r>
              <a:rPr lang="de-DE" sz="1000" dirty="0"/>
              <a:t>Freude am Fußball sind die Kernpunkte, denen sich der Trainer in dieser Altersklasse widmen sollte. </a:t>
            </a:r>
          </a:p>
          <a:p>
            <a:r>
              <a:rPr lang="de-DE" sz="1000" dirty="0"/>
              <a:t>Spielerische Formen motivieren die spielfreudigen</a:t>
            </a:r>
          </a:p>
          <a:p>
            <a:r>
              <a:rPr lang="de-DE" sz="1000" dirty="0"/>
              <a:t>Nachwuchskicker und vermitteln ganz nebenbei in altersgemäßer Weise die altersspezifischen Ziele.</a:t>
            </a:r>
          </a:p>
          <a:p>
            <a:r>
              <a:rPr lang="de-DE" sz="1000" dirty="0"/>
              <a:t>Die Organisation in kleinen Übungsgruppen und der Einsatz mehrerer Bälle ermöglichen den Kindern dabei viele Aktionen am Ball. Lange Wartezeiten oder Erklärungen sollte der*die Trainer*in dagegen vermeiden. F-Junioren stecken voller Bewegungsdrang und dieser sollte in jeder Trainingseinheit erfüllt werden.</a:t>
            </a:r>
          </a:p>
          <a:p>
            <a:r>
              <a:rPr lang="de-DE" sz="1000" dirty="0"/>
              <a:t>Viele Aktionen am Ball</a:t>
            </a:r>
          </a:p>
          <a:p>
            <a:r>
              <a:rPr lang="de-DE" sz="1000" dirty="0"/>
              <a:t>Viele Übungen, viele Ballkontakte, viele Spiele! Das ist das, was F-Junioren sehen wollen, ihnen Spaß macht und ihnen dabei hilft, sich ständig weiterzuentwickeln. In diesem Alter die Kinder auch in verschiedenen Spielformen spielen lassen, dabei Ballgrößen, Tore sowie Spielfeldgröße variieren. Abwechslung steigert die Begeisterung.</a:t>
            </a:r>
          </a:p>
          <a:p>
            <a:r>
              <a:rPr lang="de-DE" sz="1000" dirty="0"/>
              <a:t>Kindgerechtes Coachen</a:t>
            </a:r>
          </a:p>
          <a:p>
            <a:r>
              <a:rPr lang="de-DE" sz="1000" dirty="0"/>
              <a:t>Kinder in diesem Alter sind noch verspielt, verstehen noch keine Fußballerfachsprache. Daher mit einfachen Begriffen hantieren, und immer die Übungen vormachen. Durch die Wahrnehmung mit dem Auge können Kinder die Aufgaben viel schneller verstehen und umsetzen.</a:t>
            </a:r>
          </a:p>
          <a:p>
            <a:endParaRPr lang="de-DE" sz="1000" dirty="0"/>
          </a:p>
        </p:txBody>
      </p:sp>
    </p:spTree>
    <p:extLst>
      <p:ext uri="{BB962C8B-B14F-4D97-AF65-F5344CB8AC3E}">
        <p14:creationId xmlns:p14="http://schemas.microsoft.com/office/powerpoint/2010/main" val="230921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8830C9D-5954-D164-8BB8-BF308BF98262}"/>
              </a:ext>
            </a:extLst>
          </p:cNvPr>
          <p:cNvPicPr>
            <a:picLocks noChangeAspect="1"/>
          </p:cNvPicPr>
          <p:nvPr/>
        </p:nvPicPr>
        <p:blipFill>
          <a:blip r:embed="rId2"/>
          <a:stretch>
            <a:fillRect/>
          </a:stretch>
        </p:blipFill>
        <p:spPr>
          <a:xfrm>
            <a:off x="278215" y="270288"/>
            <a:ext cx="5605751" cy="2914990"/>
          </a:xfrm>
          <a:prstGeom prst="rect">
            <a:avLst/>
          </a:prstGeom>
        </p:spPr>
      </p:pic>
      <p:sp>
        <p:nvSpPr>
          <p:cNvPr id="12" name="Rectangle 11">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B5C5E6E0-9211-9A8E-2D0F-3F262706058C}"/>
              </a:ext>
            </a:extLst>
          </p:cNvPr>
          <p:cNvPicPr>
            <a:picLocks noChangeAspect="1"/>
          </p:cNvPicPr>
          <p:nvPr/>
        </p:nvPicPr>
        <p:blipFill>
          <a:blip r:embed="rId3"/>
          <a:stretch>
            <a:fillRect/>
          </a:stretch>
        </p:blipFill>
        <p:spPr>
          <a:xfrm>
            <a:off x="7031416" y="321734"/>
            <a:ext cx="3665830" cy="2905170"/>
          </a:xfrm>
          <a:prstGeom prst="rect">
            <a:avLst/>
          </a:prstGeom>
        </p:spPr>
      </p:pic>
      <p:sp>
        <p:nvSpPr>
          <p:cNvPr id="14" name="Rectangle 13">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E87CC63D-0E4C-9C5E-5825-F7660CB060E7}"/>
              </a:ext>
            </a:extLst>
          </p:cNvPr>
          <p:cNvPicPr>
            <a:picLocks noChangeAspect="1"/>
          </p:cNvPicPr>
          <p:nvPr/>
        </p:nvPicPr>
        <p:blipFill>
          <a:blip r:embed="rId4"/>
          <a:stretch>
            <a:fillRect/>
          </a:stretch>
        </p:blipFill>
        <p:spPr>
          <a:xfrm>
            <a:off x="457201" y="3634335"/>
            <a:ext cx="5426764" cy="2754082"/>
          </a:xfrm>
          <a:prstGeom prst="rect">
            <a:avLst/>
          </a:prstGeom>
        </p:spPr>
      </p:pic>
      <p:pic>
        <p:nvPicPr>
          <p:cNvPr id="6" name="Grafik 5">
            <a:extLst>
              <a:ext uri="{FF2B5EF4-FFF2-40B4-BE49-F238E27FC236}">
                <a16:creationId xmlns:a16="http://schemas.microsoft.com/office/drawing/2014/main" id="{B99A11AC-2674-A347-261E-F65A5BD6F11B}"/>
              </a:ext>
            </a:extLst>
          </p:cNvPr>
          <p:cNvPicPr>
            <a:picLocks noChangeAspect="1"/>
          </p:cNvPicPr>
          <p:nvPr/>
        </p:nvPicPr>
        <p:blipFill>
          <a:blip r:embed="rId5"/>
          <a:stretch>
            <a:fillRect/>
          </a:stretch>
        </p:blipFill>
        <p:spPr>
          <a:xfrm>
            <a:off x="6308034" y="3643757"/>
            <a:ext cx="5112595" cy="2735238"/>
          </a:xfrm>
          <a:prstGeom prst="rect">
            <a:avLst/>
          </a:prstGeom>
        </p:spPr>
      </p:pic>
    </p:spTree>
    <p:extLst>
      <p:ext uri="{BB962C8B-B14F-4D97-AF65-F5344CB8AC3E}">
        <p14:creationId xmlns:p14="http://schemas.microsoft.com/office/powerpoint/2010/main" val="1245382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C75E71-91FA-4298-BD41-8172A4071CAD}"/>
              </a:ext>
            </a:extLst>
          </p:cNvPr>
          <p:cNvSpPr>
            <a:spLocks noGrp="1"/>
          </p:cNvSpPr>
          <p:nvPr>
            <p:ph type="title"/>
          </p:nvPr>
        </p:nvSpPr>
        <p:spPr>
          <a:xfrm>
            <a:off x="572493" y="238539"/>
            <a:ext cx="11018520" cy="1434415"/>
          </a:xfrm>
        </p:spPr>
        <p:txBody>
          <a:bodyPr anchor="b">
            <a:normAutofit/>
          </a:bodyPr>
          <a:lstStyle/>
          <a:p>
            <a:r>
              <a:rPr lang="de-DE" sz="4600" b="1"/>
              <a:t>10. Schlusswort</a:t>
            </a:r>
            <a:br>
              <a:rPr lang="de-DE" sz="4600" b="1"/>
            </a:br>
            <a:endParaRPr lang="de-DE" sz="4600" b="1"/>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523CE844-0317-CBDC-2A37-2CF61CCBF660}"/>
              </a:ext>
            </a:extLst>
          </p:cNvPr>
          <p:cNvSpPr>
            <a:spLocks noGrp="1"/>
          </p:cNvSpPr>
          <p:nvPr>
            <p:ph idx="1"/>
          </p:nvPr>
        </p:nvSpPr>
        <p:spPr>
          <a:xfrm>
            <a:off x="572493" y="2071316"/>
            <a:ext cx="6713552" cy="4119172"/>
          </a:xfrm>
        </p:spPr>
        <p:txBody>
          <a:bodyPr anchor="t">
            <a:normAutofit/>
          </a:bodyPr>
          <a:lstStyle/>
          <a:p>
            <a:r>
              <a:rPr lang="de-DE" sz="2000" dirty="0"/>
              <a:t>Das schönste Jugendkonzept bleibt nur ein Stück bedrucktes Papier, wenn es nicht gelebt wird. Um es in die Praxis umzusetzen, benötigen wir motivierte Menschen, die sich mit dem Inhalt auseinandersetzen, damit identifizieren und sich davon inspirieren lassen.</a:t>
            </a:r>
          </a:p>
          <a:p>
            <a:r>
              <a:rPr lang="de-DE" sz="2000" dirty="0"/>
              <a:t>Dieses Konzept soll eine Hilfestellung für alle sein, ersetzt aber nicht die Eigenverantwortung des*der Jugendbetreuers*in und ist offen für neue Ideen, Anregungen, Ergänzungen und Kritik.</a:t>
            </a:r>
          </a:p>
          <a:p>
            <a:r>
              <a:rPr lang="de-DE" sz="2000" dirty="0"/>
              <a:t>Gezeichnet Fabian </a:t>
            </a:r>
            <a:r>
              <a:rPr lang="de-DE" sz="2000"/>
              <a:t>Schulz </a:t>
            </a:r>
            <a:br>
              <a:rPr lang="de-DE" sz="2000"/>
            </a:br>
            <a:r>
              <a:rPr lang="de-DE" sz="2000"/>
              <a:t>Jugendleiter </a:t>
            </a:r>
            <a:r>
              <a:rPr lang="de-DE" sz="2000" dirty="0"/>
              <a:t>Sportfreunde </a:t>
            </a:r>
            <a:r>
              <a:rPr lang="de-DE" sz="2000" dirty="0" err="1"/>
              <a:t>Anderten</a:t>
            </a:r>
            <a:endParaRPr lang="de-DE" sz="2000" dirty="0"/>
          </a:p>
          <a:p>
            <a:endParaRPr lang="de-DE" sz="2000" dirty="0"/>
          </a:p>
        </p:txBody>
      </p:sp>
      <p:pic>
        <p:nvPicPr>
          <p:cNvPr id="5" name="Grafik 4" descr="Ein Bild, das Gliedmaße, Person, Gelenk, Muskel enthält.">
            <a:extLst>
              <a:ext uri="{FF2B5EF4-FFF2-40B4-BE49-F238E27FC236}">
                <a16:creationId xmlns:a16="http://schemas.microsoft.com/office/drawing/2014/main" id="{7EC3815B-0DDA-D748-BA2D-315FFF6A063C}"/>
              </a:ext>
            </a:extLst>
          </p:cNvPr>
          <p:cNvPicPr>
            <a:picLocks noChangeAspect="1"/>
          </p:cNvPicPr>
          <p:nvPr/>
        </p:nvPicPr>
        <p:blipFill rotWithShape="1">
          <a:blip r:embed="rId2">
            <a:extLst>
              <a:ext uri="{28A0092B-C50C-407E-A947-70E740481C1C}">
                <a14:useLocalDpi xmlns:a14="http://schemas.microsoft.com/office/drawing/2010/main" val="0"/>
              </a:ext>
            </a:extLst>
          </a:blip>
          <a:srcRect l="15457" r="20323" b="-3"/>
          <a:stretch/>
        </p:blipFill>
        <p:spPr>
          <a:xfrm>
            <a:off x="7675658" y="2093976"/>
            <a:ext cx="3941064" cy="4096512"/>
          </a:xfrm>
          <a:prstGeom prst="rect">
            <a:avLst/>
          </a:prstGeom>
        </p:spPr>
      </p:pic>
    </p:spTree>
    <p:extLst>
      <p:ext uri="{BB962C8B-B14F-4D97-AF65-F5344CB8AC3E}">
        <p14:creationId xmlns:p14="http://schemas.microsoft.com/office/powerpoint/2010/main" val="2273628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4A5B64-5751-B85A-AC7A-EC93E7259D1A}"/>
              </a:ext>
            </a:extLst>
          </p:cNvPr>
          <p:cNvSpPr>
            <a:spLocks noGrp="1"/>
          </p:cNvSpPr>
          <p:nvPr>
            <p:ph type="title"/>
          </p:nvPr>
        </p:nvSpPr>
        <p:spPr>
          <a:xfrm>
            <a:off x="795647" y="365125"/>
            <a:ext cx="10558153" cy="672541"/>
          </a:xfrm>
        </p:spPr>
        <p:txBody>
          <a:bodyPr>
            <a:normAutofit fontScale="90000"/>
          </a:bodyPr>
          <a:lstStyle/>
          <a:p>
            <a:r>
              <a:rPr lang="de-DE" sz="4200" dirty="0"/>
              <a:t>2. Wozu brauchen wir dieses Jugendkonzept?</a:t>
            </a:r>
            <a:br>
              <a:rPr lang="de-DE" sz="4200" dirty="0"/>
            </a:br>
            <a:endParaRPr lang="de-DE"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16083B74-454B-9317-D7FD-69D00FCE1F42}"/>
              </a:ext>
            </a:extLst>
          </p:cNvPr>
          <p:cNvSpPr>
            <a:spLocks noGrp="1"/>
          </p:cNvSpPr>
          <p:nvPr>
            <p:ph idx="1"/>
          </p:nvPr>
        </p:nvSpPr>
        <p:spPr>
          <a:xfrm>
            <a:off x="669036" y="1929384"/>
            <a:ext cx="10684764" cy="4708922"/>
          </a:xfrm>
        </p:spPr>
        <p:txBody>
          <a:bodyPr>
            <a:normAutofit lnSpcReduction="10000"/>
          </a:bodyPr>
          <a:lstStyle/>
          <a:p>
            <a:r>
              <a:rPr lang="de-DE" sz="1400" dirty="0"/>
              <a:t>Ohne ein Konzept ist alles nur von Zufällen abhängig und eine langfristige Planung ist nicht möglich.</a:t>
            </a:r>
          </a:p>
          <a:p>
            <a:r>
              <a:rPr lang="de-DE" sz="1400" dirty="0"/>
              <a:t>Ein Konzept bietet die Möglichkeit, unsere Ziele klar zu definieren.</a:t>
            </a:r>
          </a:p>
          <a:p>
            <a:r>
              <a:rPr lang="de-DE" sz="1400" dirty="0"/>
              <a:t>Dieses Konzept ist auf die Zukunft unseres Vereins ausgerichtet und soll für eine positive Außendarstellung sowie Transparenz sorgen, so dass auch Eltern, Gönner und Sponsoren die Zusammenhänge in der Abteilung Jugendfußball besser verstehen und nachvollziehen können.</a:t>
            </a:r>
          </a:p>
          <a:p>
            <a:r>
              <a:rPr lang="de-DE" sz="1400" dirty="0"/>
              <a:t>Unser Konzept soll Jugendbetreuern*innen und Funktionären*innen eine Art Wegweiser an die Hand geben.</a:t>
            </a:r>
          </a:p>
          <a:p>
            <a:r>
              <a:rPr lang="de-DE" sz="1400" b="1" dirty="0"/>
              <a:t>2.1 Grundsätze</a:t>
            </a:r>
          </a:p>
          <a:p>
            <a:r>
              <a:rPr lang="de-DE" sz="1400" dirty="0"/>
              <a:t>Die Jugendarbeit ist stets darauf ausgerichtet, Kinder und Jugendliche sowohl sportlich als auch menschlich in ihrem Leben weiter zu schulen.</a:t>
            </a:r>
          </a:p>
          <a:p>
            <a:r>
              <a:rPr lang="de-DE" sz="1400" dirty="0"/>
              <a:t>Trainer und Betreuer haben eine Verantwortung für die Kinder, die weit über den sportlichen Bereich hinausgehen.</a:t>
            </a:r>
          </a:p>
          <a:p>
            <a:r>
              <a:rPr lang="de-DE" sz="1400" dirty="0"/>
              <a:t>Kindern und Jugendlichen soll der Spaß am „Mannschaftsspiel“ Fußball vermittelt werden.</a:t>
            </a:r>
          </a:p>
          <a:p>
            <a:r>
              <a:rPr lang="de-DE" sz="1400" dirty="0"/>
              <a:t>Die Entwicklung der Kinder, Jugendlichen steht im Vordergrund und nicht der kurzfristige sportliche Erfolg.</a:t>
            </a:r>
          </a:p>
          <a:p>
            <a:r>
              <a:rPr lang="de-DE" sz="1400" dirty="0"/>
              <a:t>Die Förderung der Entwicklung einer Persönlichkeit und das Vermitteln von gesellschaftlich relevanten Werten wie Hilfsbereitschaft, Ehrlichkeit, Teamarbeit, Respekt und Verantwortungsbewusstsein nehmen einen ebenso großen Stellenwert ein wie die sportliche Weiterentwicklung.</a:t>
            </a:r>
          </a:p>
          <a:p>
            <a:r>
              <a:rPr lang="de-DE" sz="1400" dirty="0"/>
              <a:t>Wir fördern Selbstsicherheit durch Lob, Anerkennung, konstruktive Kritik, sowie fachliche und soziale Kompetenz.</a:t>
            </a:r>
          </a:p>
          <a:p>
            <a:r>
              <a:rPr lang="de-DE" sz="1400" dirty="0"/>
              <a:t>Wir sind immer Ansprechpartner für die Kinder und Jugendlichen bei Problemen aller Art.</a:t>
            </a:r>
          </a:p>
          <a:p>
            <a:endParaRPr lang="de-DE" sz="1200" dirty="0"/>
          </a:p>
        </p:txBody>
      </p:sp>
    </p:spTree>
    <p:extLst>
      <p:ext uri="{BB962C8B-B14F-4D97-AF65-F5344CB8AC3E}">
        <p14:creationId xmlns:p14="http://schemas.microsoft.com/office/powerpoint/2010/main" val="320466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2AE15E-61A6-A488-71CB-1A65390E0F7C}"/>
              </a:ext>
            </a:extLst>
          </p:cNvPr>
          <p:cNvSpPr>
            <a:spLocks noGrp="1"/>
          </p:cNvSpPr>
          <p:nvPr>
            <p:ph type="title"/>
          </p:nvPr>
        </p:nvSpPr>
        <p:spPr>
          <a:xfrm>
            <a:off x="838200" y="365125"/>
            <a:ext cx="10515600" cy="1325563"/>
          </a:xfrm>
        </p:spPr>
        <p:txBody>
          <a:bodyPr>
            <a:normAutofit/>
          </a:bodyPr>
          <a:lstStyle/>
          <a:p>
            <a:r>
              <a:rPr lang="de-DE" sz="4200"/>
              <a:t>2.2 Ziele</a:t>
            </a:r>
            <a:br>
              <a:rPr lang="de-DE" sz="4200"/>
            </a:br>
            <a:endParaRPr lang="de-DE"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180CA9B-9043-1AC3-129E-63159D741086}"/>
              </a:ext>
            </a:extLst>
          </p:cNvPr>
          <p:cNvSpPr>
            <a:spLocks noGrp="1"/>
          </p:cNvSpPr>
          <p:nvPr>
            <p:ph idx="1"/>
          </p:nvPr>
        </p:nvSpPr>
        <p:spPr>
          <a:xfrm>
            <a:off x="838200" y="1929384"/>
            <a:ext cx="10515600" cy="4251960"/>
          </a:xfrm>
        </p:spPr>
        <p:txBody>
          <a:bodyPr>
            <a:normAutofit/>
          </a:bodyPr>
          <a:lstStyle/>
          <a:p>
            <a:r>
              <a:rPr lang="de-DE" sz="1700" dirty="0"/>
              <a:t>Kinder und Jugendliche sollen an den Fußballsport mit viel Spaß herangeführt und bestmöglich ausgebildet werden.</a:t>
            </a:r>
          </a:p>
          <a:p>
            <a:r>
              <a:rPr lang="de-DE" sz="1700" dirty="0"/>
              <a:t>Ein reibungsloser Übergang zwischen den Altersklassen soll gewährleistet sein.</a:t>
            </a:r>
          </a:p>
          <a:p>
            <a:r>
              <a:rPr lang="de-DE" sz="1700" dirty="0"/>
              <a:t>Die Mannschaften der unterschiedlichsten Altersklassen sollen sich untereinander kennen und freundlich Grüßen und gegenseitig anfeuern.</a:t>
            </a:r>
          </a:p>
          <a:p>
            <a:r>
              <a:rPr lang="de-DE" sz="1700" dirty="0"/>
              <a:t>Wir möchten in allen Altersklassen dauerhaft mindestens eine Mannschaft für den Spielbetrieb melden.</a:t>
            </a:r>
          </a:p>
          <a:p>
            <a:r>
              <a:rPr lang="de-DE" sz="1700" dirty="0"/>
              <a:t>Langfristig sollen junge, sportlich und charakterlich gut ausgebildete Fußballer*innen mit hoher Vereinsidentifikation an den </a:t>
            </a:r>
            <a:r>
              <a:rPr lang="de-DE" sz="1700" dirty="0" err="1"/>
              <a:t>Aktivenbereich</a:t>
            </a:r>
            <a:r>
              <a:rPr lang="de-DE" sz="1700" dirty="0"/>
              <a:t> abgegeben werden, um das Weiterbestehen des Vereins auf einer breiten Basis nachhaltig zu sichern.</a:t>
            </a:r>
          </a:p>
          <a:p>
            <a:r>
              <a:rPr lang="de-DE" sz="1700" dirty="0"/>
              <a:t>Alle Spieler sollen sich immer beim den SV Sportfreunde </a:t>
            </a:r>
            <a:r>
              <a:rPr lang="de-DE" sz="1700" dirty="0" err="1"/>
              <a:t>Anderten</a:t>
            </a:r>
            <a:r>
              <a:rPr lang="de-DE" sz="1700" dirty="0"/>
              <a:t> wohl fühlen. Auch die Spieler*innen, die fußballerisch weniger leistungsorientiert sind, sollen langfristig an den Verein gebunden werden, um als Jugendbetreuer*in, Schiedsrichter*in oder Funktionär*in eingebunden werden zu können.</a:t>
            </a:r>
          </a:p>
          <a:p>
            <a:endParaRPr lang="de-DE" sz="1700" dirty="0"/>
          </a:p>
        </p:txBody>
      </p:sp>
    </p:spTree>
    <p:extLst>
      <p:ext uri="{BB962C8B-B14F-4D97-AF65-F5344CB8AC3E}">
        <p14:creationId xmlns:p14="http://schemas.microsoft.com/office/powerpoint/2010/main" val="110346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058AD57-4982-E253-DDC8-BB6319B083E8}"/>
              </a:ext>
            </a:extLst>
          </p:cNvPr>
          <p:cNvSpPr>
            <a:spLocks noGrp="1"/>
          </p:cNvSpPr>
          <p:nvPr>
            <p:ph type="title"/>
          </p:nvPr>
        </p:nvSpPr>
        <p:spPr>
          <a:xfrm>
            <a:off x="841248" y="548640"/>
            <a:ext cx="3600860" cy="5431536"/>
          </a:xfrm>
        </p:spPr>
        <p:txBody>
          <a:bodyPr>
            <a:normAutofit/>
          </a:bodyPr>
          <a:lstStyle/>
          <a:p>
            <a:r>
              <a:rPr lang="de-DE" sz="4200"/>
              <a:t>Unsere Anforderungen </a:t>
            </a:r>
            <a:br>
              <a:rPr lang="de-DE" sz="4200"/>
            </a:br>
            <a:endParaRPr lang="de-DE" sz="4200"/>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1CBC4AE2-CB92-0C2C-451E-EB454EA79937}"/>
              </a:ext>
            </a:extLst>
          </p:cNvPr>
          <p:cNvSpPr>
            <a:spLocks noGrp="1"/>
          </p:cNvSpPr>
          <p:nvPr>
            <p:ph idx="1"/>
          </p:nvPr>
        </p:nvSpPr>
        <p:spPr>
          <a:xfrm>
            <a:off x="5126418" y="552091"/>
            <a:ext cx="6224335" cy="5431536"/>
          </a:xfrm>
        </p:spPr>
        <p:txBody>
          <a:bodyPr anchor="ctr">
            <a:normAutofit/>
          </a:bodyPr>
          <a:lstStyle/>
          <a:p>
            <a:r>
              <a:rPr lang="de-DE" sz="2200" dirty="0"/>
              <a:t>Trainerschein bzw. Bereitschaft diesen zu machen für aktive Trainer*in</a:t>
            </a:r>
          </a:p>
          <a:p>
            <a:r>
              <a:rPr lang="de-DE" sz="2200" dirty="0"/>
              <a:t>Führungszeugnis wer Kinder betreut </a:t>
            </a:r>
          </a:p>
          <a:p>
            <a:r>
              <a:rPr lang="de-DE" sz="2200" dirty="0"/>
              <a:t>Aufwandsentschädigung bei Erfüllung seiner Tätigkeiten</a:t>
            </a:r>
          </a:p>
          <a:p>
            <a:r>
              <a:rPr lang="de-DE" sz="2200" dirty="0"/>
              <a:t>Auftreten der Kinder in einheitlicher Kleidung beim Training, Spielen und Veranstaltungen </a:t>
            </a:r>
          </a:p>
          <a:p>
            <a:r>
              <a:rPr lang="de-DE" sz="2200" dirty="0"/>
              <a:t>Bereitschaft Turniere durchzuführen und Mannschaftsfahrten zu realisieren </a:t>
            </a:r>
          </a:p>
          <a:p>
            <a:r>
              <a:rPr lang="de-DE" sz="2200" dirty="0"/>
              <a:t>Bereitschaft für Arbeitseinsätze oder Elternarbeit</a:t>
            </a:r>
          </a:p>
          <a:p>
            <a:r>
              <a:rPr lang="de-DE" sz="2200" dirty="0"/>
              <a:t>Immer im Sinne des Vereins handeln</a:t>
            </a:r>
          </a:p>
          <a:p>
            <a:endParaRPr lang="de-DE" sz="2200" dirty="0"/>
          </a:p>
        </p:txBody>
      </p:sp>
    </p:spTree>
    <p:extLst>
      <p:ext uri="{BB962C8B-B14F-4D97-AF65-F5344CB8AC3E}">
        <p14:creationId xmlns:p14="http://schemas.microsoft.com/office/powerpoint/2010/main" val="373178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D3CD488-EC0D-37C6-E25A-5BC150477771}"/>
              </a:ext>
            </a:extLst>
          </p:cNvPr>
          <p:cNvSpPr>
            <a:spLocks noGrp="1"/>
          </p:cNvSpPr>
          <p:nvPr>
            <p:ph type="title"/>
          </p:nvPr>
        </p:nvSpPr>
        <p:spPr>
          <a:xfrm>
            <a:off x="841248" y="548640"/>
            <a:ext cx="3600860" cy="5431536"/>
          </a:xfrm>
        </p:spPr>
        <p:txBody>
          <a:bodyPr>
            <a:normAutofit/>
          </a:bodyPr>
          <a:lstStyle/>
          <a:p>
            <a:r>
              <a:rPr lang="de-DE" sz="4600" dirty="0"/>
              <a:t>3.1 Jugendleitung / Jugendwart*in</a:t>
            </a:r>
            <a:br>
              <a:rPr lang="de-DE" sz="4600" dirty="0"/>
            </a:br>
            <a:endParaRPr lang="de-DE" sz="46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16676237-51E2-5B2C-CE22-6C24A65E6844}"/>
              </a:ext>
            </a:extLst>
          </p:cNvPr>
          <p:cNvSpPr>
            <a:spLocks noGrp="1"/>
          </p:cNvSpPr>
          <p:nvPr>
            <p:ph idx="1"/>
          </p:nvPr>
        </p:nvSpPr>
        <p:spPr>
          <a:xfrm>
            <a:off x="5126418" y="552091"/>
            <a:ext cx="6224335" cy="5431536"/>
          </a:xfrm>
        </p:spPr>
        <p:txBody>
          <a:bodyPr anchor="ctr">
            <a:normAutofit/>
          </a:bodyPr>
          <a:lstStyle/>
          <a:p>
            <a:r>
              <a:rPr lang="de-DE" sz="1700" dirty="0"/>
              <a:t>Der*Der Jugendleiter*in / Jugendwart*in ist verantwortlich für die Organisation unserer Jugendarbeit.</a:t>
            </a:r>
          </a:p>
          <a:p>
            <a:r>
              <a:rPr lang="de-DE" sz="1700" dirty="0"/>
              <a:t>Er*Sie repräsentiert den Jugend-Fußball gegenüber der Öffentlichkeit und ist Bindeglied und Ansprechpartner*in für die Eltern.</a:t>
            </a:r>
          </a:p>
          <a:p>
            <a:r>
              <a:rPr lang="de-DE" sz="1700" dirty="0"/>
              <a:t>Er*Sie arbeitet sehr eng mit der Vereinsführung zusammen.</a:t>
            </a:r>
          </a:p>
          <a:p>
            <a:r>
              <a:rPr lang="de-DE" sz="1700" dirty="0"/>
              <a:t>Er*Sie organisiert die Trainerarbeit für die Mannschaften und schafft bestmögliche Rahmenbedingungen für die Jugendarbeit.</a:t>
            </a:r>
          </a:p>
          <a:p>
            <a:r>
              <a:rPr lang="de-DE" sz="1700" dirty="0"/>
              <a:t>Er*Sie fördert die Aus- und Weiterbildung der Jugendtrainer.</a:t>
            </a:r>
          </a:p>
          <a:p>
            <a:r>
              <a:rPr lang="de-DE" sz="1700" dirty="0"/>
              <a:t>Er*Sie organisiert und leitet die Trainer- / Betreuersitzungen.</a:t>
            </a:r>
          </a:p>
          <a:p>
            <a:r>
              <a:rPr lang="de-DE" sz="1700" dirty="0"/>
              <a:t>Er*Sie unterstützt die Mannschaften bei Jugendturniere der SV Sportfreunde </a:t>
            </a:r>
            <a:r>
              <a:rPr lang="de-DE" sz="1700" dirty="0" err="1"/>
              <a:t>Anderten</a:t>
            </a:r>
            <a:endParaRPr lang="de-DE" sz="1700" dirty="0"/>
          </a:p>
          <a:p>
            <a:r>
              <a:rPr lang="de-DE" sz="1700" dirty="0"/>
              <a:t>Er*Sie entwickelt die Jugendabteilung voran im Sinne des Vereins</a:t>
            </a:r>
          </a:p>
          <a:p>
            <a:endParaRPr lang="de-DE" sz="1700" dirty="0"/>
          </a:p>
        </p:txBody>
      </p:sp>
    </p:spTree>
    <p:extLst>
      <p:ext uri="{BB962C8B-B14F-4D97-AF65-F5344CB8AC3E}">
        <p14:creationId xmlns:p14="http://schemas.microsoft.com/office/powerpoint/2010/main" val="357528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FDCBBC-6DDC-FF19-ED12-C123DC4DB3F3}"/>
              </a:ext>
            </a:extLst>
          </p:cNvPr>
          <p:cNvSpPr>
            <a:spLocks noGrp="1"/>
          </p:cNvSpPr>
          <p:nvPr>
            <p:ph type="title"/>
          </p:nvPr>
        </p:nvSpPr>
        <p:spPr>
          <a:xfrm>
            <a:off x="838200" y="365125"/>
            <a:ext cx="10515600" cy="1325563"/>
          </a:xfrm>
        </p:spPr>
        <p:txBody>
          <a:bodyPr>
            <a:normAutofit/>
          </a:bodyPr>
          <a:lstStyle/>
          <a:p>
            <a:r>
              <a:rPr lang="de-DE" sz="4200" dirty="0"/>
              <a:t>3.2 Die Jugendtrainer*in und Betreuer*in</a:t>
            </a:r>
            <a:br>
              <a:rPr lang="de-DE" sz="4200" dirty="0"/>
            </a:br>
            <a:endParaRPr lang="de-DE"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CFB0F52-B4DE-76E7-D9FB-7B723395620B}"/>
              </a:ext>
            </a:extLst>
          </p:cNvPr>
          <p:cNvSpPr>
            <a:spLocks noGrp="1"/>
          </p:cNvSpPr>
          <p:nvPr>
            <p:ph idx="1"/>
          </p:nvPr>
        </p:nvSpPr>
        <p:spPr>
          <a:xfrm>
            <a:off x="380010" y="1929384"/>
            <a:ext cx="10973790" cy="4855464"/>
          </a:xfrm>
        </p:spPr>
        <p:txBody>
          <a:bodyPr>
            <a:normAutofit lnSpcReduction="10000"/>
          </a:bodyPr>
          <a:lstStyle/>
          <a:p>
            <a:r>
              <a:rPr lang="de-DE" sz="1200" dirty="0"/>
              <a:t>Unsere Jugendtrainer*in und Betreuer*in sind nicht nur für das eigentliche Training und die Spielgeschehen verantwortlich, sondern tragen auch zur persönlichen Entwicklung der Kinder und Jugendlichen bei. Sie haben eine Vorbildfunktion und vermitteln Werte wie Kameradschaft, Teamgeist, Toleranz, Leistungsbereitschaft und lehren die Spieler*in den respektvollen Umgang mit Schiedsrichtern*innen und Gegnern*innen. Außerdem fungieren sie als Organisatoren*innen rund um das Team. Ihre Arbeit richtet sich nicht nach kurzfristigen Erfolgen, sondern strebt einen nachhaltigen Erfolg an. Die individuelle Ausbildung und Weiterentwicklung des*der einzelnen Spielers*in stehen dabei im Vordergrund. Das Betreuerteam ist auch für die Kontaktpflege zu den Eltern verantwortlich. Ein*e Trainer*in sollte im Training wie im Spiel motivieren, Fehler erkennen und durch einfaches Coachen korrigieren sowie eigene Trainingsformen reflektieren können, was gut war und was man besser machen könnte bei der jeweiligen Übungsform. Ein*e Trainer*in muss im Trainingsbestrieb für ausreichend Abwechslung sorgen. Das heißt, er*sie muss immer wieder Variationen in die Übungen einbauen, um die Spieler*innen immer wieder aufs Neue zu fordern. </a:t>
            </a:r>
          </a:p>
          <a:p>
            <a:r>
              <a:rPr lang="de-DE" sz="1200" dirty="0"/>
              <a:t>Ein regelmäßiger Gedankenaustausch zwischen unseren Jugendbetreuern*innen ist sinnvoll und gewollt. Der Verein unterstützt nach Möglichkeit die Aus- und Weiterbildung der Jugendtrainer*innen. </a:t>
            </a:r>
          </a:p>
          <a:p>
            <a:r>
              <a:rPr lang="de-DE" sz="1200" dirty="0"/>
              <a:t>Folgende Grundsätze gelten für die Jugendbetreuer*innen:</a:t>
            </a:r>
          </a:p>
          <a:p>
            <a:r>
              <a:rPr lang="de-DE" sz="1200" dirty="0"/>
              <a:t>• Zuverlässigkeit</a:t>
            </a:r>
          </a:p>
          <a:p>
            <a:r>
              <a:rPr lang="de-DE" sz="1200" dirty="0"/>
              <a:t>• Pünktlichkeit (Trainer*in ist Erster und Letzter auf dem Platz)</a:t>
            </a:r>
          </a:p>
          <a:p>
            <a:r>
              <a:rPr lang="de-DE" sz="1200" dirty="0"/>
              <a:t>• Vorbildhafter Auftritt (Vereinsregeln beachten, Umgang mit Trainingsmaterial)</a:t>
            </a:r>
          </a:p>
          <a:p>
            <a:r>
              <a:rPr lang="de-DE" sz="1200" dirty="0"/>
              <a:t>• Positive Kommunikation (mit Spielern, Eltern, Gästen, Schiedsrichtern)</a:t>
            </a:r>
          </a:p>
          <a:p>
            <a:r>
              <a:rPr lang="de-DE" sz="1200" dirty="0"/>
              <a:t>• Spaß am Sport</a:t>
            </a:r>
          </a:p>
          <a:p>
            <a:r>
              <a:rPr lang="de-DE" sz="1200" dirty="0"/>
              <a:t>• Fairness gegenüber Schiedsrichtern und Gegnern, gerade bei Niederlage</a:t>
            </a:r>
          </a:p>
          <a:p>
            <a:r>
              <a:rPr lang="de-DE" sz="1200" dirty="0"/>
              <a:t>• Gleichbehandlung aller Kinder</a:t>
            </a:r>
          </a:p>
          <a:p>
            <a:r>
              <a:rPr lang="de-DE" sz="1200" dirty="0"/>
              <a:t>• Positive Kritik (Lob und Anerkennung) und Toleranz</a:t>
            </a:r>
          </a:p>
          <a:p>
            <a:r>
              <a:rPr lang="de-DE" sz="1200" dirty="0"/>
              <a:t>• Probleme im persönlichen bei den Spielern erkennen und handeln</a:t>
            </a:r>
          </a:p>
          <a:p>
            <a:endParaRPr lang="de-DE" sz="1000" dirty="0"/>
          </a:p>
        </p:txBody>
      </p:sp>
    </p:spTree>
    <p:extLst>
      <p:ext uri="{BB962C8B-B14F-4D97-AF65-F5344CB8AC3E}">
        <p14:creationId xmlns:p14="http://schemas.microsoft.com/office/powerpoint/2010/main" val="301318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nhaltsplatzhalter 3">
            <a:extLst>
              <a:ext uri="{FF2B5EF4-FFF2-40B4-BE49-F238E27FC236}">
                <a16:creationId xmlns:a16="http://schemas.microsoft.com/office/drawing/2014/main" id="{3861B463-52AC-766E-B620-6A9763FB8888}"/>
              </a:ext>
            </a:extLst>
          </p:cNvPr>
          <p:cNvPicPr>
            <a:picLocks noGrp="1" noChangeAspect="1"/>
          </p:cNvPicPr>
          <p:nvPr>
            <p:ph idx="1"/>
          </p:nvPr>
        </p:nvPicPr>
        <p:blipFill>
          <a:blip r:embed="rId2"/>
          <a:stretch>
            <a:fillRect/>
          </a:stretch>
        </p:blipFill>
        <p:spPr>
          <a:xfrm>
            <a:off x="1985098" y="914400"/>
            <a:ext cx="8145603" cy="4968819"/>
          </a:xfrm>
          <a:prstGeom prst="rect">
            <a:avLst/>
          </a:prstGeom>
        </p:spPr>
      </p:pic>
    </p:spTree>
    <p:extLst>
      <p:ext uri="{BB962C8B-B14F-4D97-AF65-F5344CB8AC3E}">
        <p14:creationId xmlns:p14="http://schemas.microsoft.com/office/powerpoint/2010/main" val="341230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D41FC2-B2EC-48DA-0F11-7E98A3213031}"/>
              </a:ext>
            </a:extLst>
          </p:cNvPr>
          <p:cNvSpPr>
            <a:spLocks noGrp="1"/>
          </p:cNvSpPr>
          <p:nvPr>
            <p:ph type="title"/>
          </p:nvPr>
        </p:nvSpPr>
        <p:spPr>
          <a:xfrm>
            <a:off x="838200" y="365125"/>
            <a:ext cx="10515600" cy="1325563"/>
          </a:xfrm>
        </p:spPr>
        <p:txBody>
          <a:bodyPr>
            <a:normAutofit/>
          </a:bodyPr>
          <a:lstStyle/>
          <a:p>
            <a:r>
              <a:rPr lang="de-DE" sz="4200" dirty="0"/>
              <a:t>3.3 Die Spieler*innen</a:t>
            </a:r>
            <a:br>
              <a:rPr lang="de-DE" sz="4200" dirty="0"/>
            </a:br>
            <a:endParaRPr lang="de-DE"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407F2613-B061-A64D-3084-B01FE7A625ED}"/>
              </a:ext>
            </a:extLst>
          </p:cNvPr>
          <p:cNvSpPr>
            <a:spLocks noGrp="1"/>
          </p:cNvSpPr>
          <p:nvPr>
            <p:ph idx="1"/>
          </p:nvPr>
        </p:nvSpPr>
        <p:spPr>
          <a:xfrm>
            <a:off x="838200" y="1929384"/>
            <a:ext cx="10515600" cy="4251960"/>
          </a:xfrm>
        </p:spPr>
        <p:txBody>
          <a:bodyPr>
            <a:normAutofit/>
          </a:bodyPr>
          <a:lstStyle/>
          <a:p>
            <a:r>
              <a:rPr lang="de-DE" sz="2200" dirty="0"/>
              <a:t>Wir möchten Spieler*innen, die eine positive Einstellung zum Fußballspielen und zum aktiven Sport im Allgemeinen haben</a:t>
            </a:r>
          </a:p>
          <a:p>
            <a:r>
              <a:rPr lang="de-DE" sz="2200" dirty="0"/>
              <a:t>Wir möchten Spieler*innen für die Teamgeist kein Fremdwort ist</a:t>
            </a:r>
          </a:p>
          <a:p>
            <a:r>
              <a:rPr lang="de-DE" sz="2200" dirty="0"/>
              <a:t>Wir möchten Spieler*innen, für die ein sportliches und freundliches Auftreten auf und außerhalb des Spielfeldes eine Selbstverständlichkeit ist.</a:t>
            </a:r>
          </a:p>
          <a:p>
            <a:r>
              <a:rPr lang="de-DE" sz="2200" dirty="0"/>
              <a:t>Verhaltensregeln wie Pünktlichkeit, Sauberkeit und Fairness müssen bereits bei den jüngsten Fußballern*innen eingeübt werden.</a:t>
            </a:r>
          </a:p>
          <a:p>
            <a:r>
              <a:rPr lang="de-DE" sz="2200" dirty="0"/>
              <a:t>Wir möchten unsere Jugendspieler*innen auch als Jugendtrainer*innen engagieren</a:t>
            </a:r>
          </a:p>
          <a:p>
            <a:r>
              <a:rPr lang="de-DE" sz="2200" dirty="0"/>
              <a:t>Wir möchten Spieler*innen, die alle Materialien zum Training und Spielen mit auf- und abbauen</a:t>
            </a:r>
          </a:p>
          <a:p>
            <a:endParaRPr lang="de-DE" sz="2200" dirty="0"/>
          </a:p>
        </p:txBody>
      </p:sp>
    </p:spTree>
    <p:extLst>
      <p:ext uri="{BB962C8B-B14F-4D97-AF65-F5344CB8AC3E}">
        <p14:creationId xmlns:p14="http://schemas.microsoft.com/office/powerpoint/2010/main" val="11101671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3139</Words>
  <Application>Microsoft Office PowerPoint</Application>
  <PresentationFormat>Breitbild</PresentationFormat>
  <Paragraphs>173</Paragraphs>
  <Slides>22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Aptos</vt:lpstr>
      <vt:lpstr>Aptos Display</vt:lpstr>
      <vt:lpstr>Arial</vt:lpstr>
      <vt:lpstr>Calibri</vt:lpstr>
      <vt:lpstr>Office</vt:lpstr>
      <vt:lpstr>Leitbild Langfassung</vt:lpstr>
      <vt:lpstr>1. Vorwort </vt:lpstr>
      <vt:lpstr>2. Wozu brauchen wir dieses Jugendkonzept? </vt:lpstr>
      <vt:lpstr>2.2 Ziele </vt:lpstr>
      <vt:lpstr>Unsere Anforderungen  </vt:lpstr>
      <vt:lpstr>3.1 Jugendleitung / Jugendwart*in </vt:lpstr>
      <vt:lpstr>3.2 Die Jugendtrainer*in und Betreuer*in </vt:lpstr>
      <vt:lpstr>PowerPoint-Präsentation</vt:lpstr>
      <vt:lpstr>3.3 Die Spieler*innen </vt:lpstr>
      <vt:lpstr>PowerPoint-Präsentation</vt:lpstr>
      <vt:lpstr>3.4 Die Eltern </vt:lpstr>
      <vt:lpstr>4. Trainings- und Spielbetrieb </vt:lpstr>
      <vt:lpstr>Struktur der Mannschaften: </vt:lpstr>
      <vt:lpstr>4.2 Fördertraining Torwarttraining  </vt:lpstr>
      <vt:lpstr>Bambini Mini G und G, F, E– Jugend </vt:lpstr>
      <vt:lpstr>5. Altersbereiche </vt:lpstr>
      <vt:lpstr>PowerPoint-Präsentation</vt:lpstr>
      <vt:lpstr>5.2 Leitlinien E-Jugendtraining </vt:lpstr>
      <vt:lpstr>Spielintelligenz </vt:lpstr>
      <vt:lpstr>5.3 Leitlinien F-Jugendtraining </vt:lpstr>
      <vt:lpstr>PowerPoint-Präsentation</vt:lpstr>
      <vt:lpstr>10. Schlusswort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Leitbild Langfassung</dc:title>
  <dc:creator>Fabian Schulz</dc:creator>
  <cp:lastModifiedBy>Fabian Schulz</cp:lastModifiedBy>
  <cp:revision>31</cp:revision>
  <dcterms:created xsi:type="dcterms:W3CDTF">2024-05-04T20:25:10Z</dcterms:created>
  <dcterms:modified xsi:type="dcterms:W3CDTF">2024-06-05T15:45:19Z</dcterms:modified>
</cp:coreProperties>
</file>